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9" r:id="rId1"/>
  </p:sldMasterIdLst>
  <p:notesMasterIdLst>
    <p:notesMasterId r:id="rId58"/>
  </p:notesMasterIdLst>
  <p:sldIdLst>
    <p:sldId id="347" r:id="rId2"/>
    <p:sldId id="355" r:id="rId3"/>
    <p:sldId id="378" r:id="rId4"/>
    <p:sldId id="319" r:id="rId5"/>
    <p:sldId id="321" r:id="rId6"/>
    <p:sldId id="322" r:id="rId7"/>
    <p:sldId id="323" r:id="rId8"/>
    <p:sldId id="324" r:id="rId9"/>
    <p:sldId id="326" r:id="rId10"/>
    <p:sldId id="260" r:id="rId11"/>
    <p:sldId id="354" r:id="rId12"/>
    <p:sldId id="367" r:id="rId13"/>
    <p:sldId id="391" r:id="rId14"/>
    <p:sldId id="360" r:id="rId15"/>
    <p:sldId id="368" r:id="rId16"/>
    <p:sldId id="369" r:id="rId17"/>
    <p:sldId id="370" r:id="rId18"/>
    <p:sldId id="356" r:id="rId19"/>
    <p:sldId id="371" r:id="rId20"/>
    <p:sldId id="353" r:id="rId21"/>
    <p:sldId id="261" r:id="rId22"/>
    <p:sldId id="372" r:id="rId23"/>
    <p:sldId id="373" r:id="rId24"/>
    <p:sldId id="375" r:id="rId25"/>
    <p:sldId id="376" r:id="rId26"/>
    <p:sldId id="377" r:id="rId27"/>
    <p:sldId id="300" r:id="rId28"/>
    <p:sldId id="303" r:id="rId29"/>
    <p:sldId id="305" r:id="rId30"/>
    <p:sldId id="306" r:id="rId31"/>
    <p:sldId id="357" r:id="rId32"/>
    <p:sldId id="314" r:id="rId33"/>
    <p:sldId id="348" r:id="rId34"/>
    <p:sldId id="315" r:id="rId35"/>
    <p:sldId id="349" r:id="rId36"/>
    <p:sldId id="382" r:id="rId37"/>
    <p:sldId id="351" r:id="rId38"/>
    <p:sldId id="358" r:id="rId39"/>
    <p:sldId id="379" r:id="rId40"/>
    <p:sldId id="380" r:id="rId41"/>
    <p:sldId id="384" r:id="rId42"/>
    <p:sldId id="385" r:id="rId43"/>
    <p:sldId id="386" r:id="rId44"/>
    <p:sldId id="387" r:id="rId45"/>
    <p:sldId id="389" r:id="rId46"/>
    <p:sldId id="390" r:id="rId47"/>
    <p:sldId id="383" r:id="rId48"/>
    <p:sldId id="392" r:id="rId49"/>
    <p:sldId id="393" r:id="rId50"/>
    <p:sldId id="394" r:id="rId51"/>
    <p:sldId id="395" r:id="rId52"/>
    <p:sldId id="396" r:id="rId53"/>
    <p:sldId id="397" r:id="rId54"/>
    <p:sldId id="287" r:id="rId55"/>
    <p:sldId id="318" r:id="rId56"/>
    <p:sldId id="350" r:id="rId57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69017" autoAdjust="0"/>
  </p:normalViewPr>
  <p:slideViewPr>
    <p:cSldViewPr>
      <p:cViewPr varScale="1">
        <p:scale>
          <a:sx n="70" d="100"/>
          <a:sy n="70" d="100"/>
        </p:scale>
        <p:origin x="633" y="36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934" y="-108"/>
      </p:cViewPr>
      <p:guideLst>
        <p:guide orient="horz" pos="3223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94FFF05C-5778-400B-BCA6-D61DBE2C3FB4}" type="datetimeFigureOut">
              <a:rPr lang="zh-CN" altLang="en-US"/>
              <a:pPr>
                <a:defRPr/>
              </a:pPr>
              <a:t>2019/8/22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69F0F651-891B-4BE7-9F1C-8BF4178CFE0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974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6.jpeg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人工智能</a:t>
            </a:r>
            <a:r>
              <a:rPr lang="en-US" altLang="zh-CN" dirty="0" smtClean="0"/>
              <a:t>(Artificial Intelligence) </a:t>
            </a:r>
            <a:r>
              <a:rPr lang="zh-CN" altLang="en-US" dirty="0" smtClean="0"/>
              <a:t>，英文缩写为</a:t>
            </a:r>
            <a:r>
              <a:rPr lang="en-US" altLang="zh-CN" dirty="0" smtClean="0"/>
              <a:t>AI</a:t>
            </a:r>
            <a:r>
              <a:rPr lang="zh-CN" altLang="en-US" dirty="0" smtClean="0"/>
              <a:t>。</a:t>
            </a:r>
            <a:r>
              <a:rPr lang="zh-CN" altLang="en-US" b="1" dirty="0" smtClean="0"/>
              <a:t>它是研究、开发用于模拟、延伸和扩展人的智能的理论、方法、技术及应用系统的一门新的技术科学。 </a:t>
            </a:r>
            <a:endParaRPr lang="en-US" altLang="zh-CN" b="1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b="1" dirty="0" smtClean="0"/>
              <a:t>清代大才子袁枚</a:t>
            </a:r>
            <a:r>
              <a:rPr lang="en-US" altLang="zh-CN" b="1" dirty="0" smtClean="0"/>
              <a:t>《</a:t>
            </a:r>
            <a:r>
              <a:rPr lang="zh-CN" altLang="en-US" b="1" dirty="0" smtClean="0"/>
              <a:t>苔</a:t>
            </a:r>
            <a:r>
              <a:rPr lang="en-US" altLang="zh-CN" b="1" dirty="0" smtClean="0"/>
              <a:t>》</a:t>
            </a:r>
            <a:r>
              <a:rPr lang="zh-CN" altLang="en-US" b="1" dirty="0" smtClean="0"/>
              <a:t>：白日不到处，青春恰自来；苔花如米小，也学牡丹开。</a:t>
            </a:r>
            <a:endParaRPr lang="en-US" altLang="zh-CN" b="1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理性的</a:t>
            </a:r>
            <a:r>
              <a:rPr lang="en-US" altLang="zh-CN" dirty="0" smtClean="0"/>
              <a:t>Agent</a:t>
            </a:r>
            <a:r>
              <a:rPr lang="zh-CN" altLang="en-US" dirty="0" smtClean="0"/>
              <a:t>是人工智能方法的核心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通过对</a:t>
            </a:r>
            <a:r>
              <a:rPr lang="en-US" altLang="zh-CN" dirty="0" smtClean="0"/>
              <a:t>Agent</a:t>
            </a:r>
            <a:r>
              <a:rPr lang="zh-CN" altLang="en-US" dirty="0" smtClean="0"/>
              <a:t>从感知外部环境，到实施行动，并最后对外部环境施加影响的全过程，把</a:t>
            </a:r>
            <a:r>
              <a:rPr lang="en-US" altLang="zh-CN" dirty="0" smtClean="0"/>
              <a:t>AI</a:t>
            </a:r>
            <a:r>
              <a:rPr lang="zh-CN" altLang="en-US" dirty="0" smtClean="0"/>
              <a:t>中相互分离的主要领域，如问题求解，知识与推理，合乎逻辑的行动，不确定知识与推理，学习以及通信、感知与行动等统一在智能</a:t>
            </a:r>
            <a:r>
              <a:rPr lang="en-US" altLang="zh-CN" dirty="0" smtClean="0"/>
              <a:t>Agent</a:t>
            </a:r>
            <a:r>
              <a:rPr lang="zh-CN" altLang="en-US" dirty="0" smtClean="0"/>
              <a:t>这一框架下，形成了一个相互联系的整体。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智能来自于计算（快速搜索，启发搜索，对抗搜索，约束补偿等）；</a:t>
            </a:r>
            <a:endParaRPr lang="en-US" altLang="zh-CN" dirty="0" smtClean="0"/>
          </a:p>
          <a:p>
            <a:r>
              <a:rPr lang="zh-CN" altLang="en-US" dirty="0" smtClean="0"/>
              <a:t>智能来自于数据（贝叶斯网络，决策理论，机器学习）。</a:t>
            </a: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F9681FC-6B6C-4C64-B4AA-D2E2BDE3BE47}" type="slidenum">
              <a:rPr lang="zh-CN" altLang="en-US" sz="1300" smtClean="0">
                <a:solidFill>
                  <a:prstClr val="black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zh-CN" altLang="en-US" sz="130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396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zh-CN" smtClean="0"/>
              <a:t>智能时代，我们所做的可能就是处理信息，我们设计公式就可以了，机器人把它执行出来，然后为我们所用。这会对社会造成非常深远的影响。</a:t>
            </a:r>
          </a:p>
          <a:p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044300C-7EC5-47C0-9D0E-AF31CFA8C0C7}" type="slidenum">
              <a:rPr lang="zh-CN" altLang="en-US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739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像人一样思考；合理的思考 （思维的过程与推理）</a:t>
            </a:r>
            <a:endParaRPr lang="en-US" altLang="zh-CN" dirty="0" smtClean="0"/>
          </a:p>
          <a:p>
            <a:r>
              <a:rPr lang="zh-CN" altLang="en-US" dirty="0" smtClean="0"/>
              <a:t>像人一样行动；合理地行动 （行为）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使用教材采用的人工智能观点是：合理地行动</a:t>
            </a:r>
            <a:endParaRPr lang="en-US" altLang="zh-CN" dirty="0" smtClean="0"/>
          </a:p>
          <a:p>
            <a:r>
              <a:rPr lang="zh-CN" altLang="en-US" dirty="0" smtClean="0"/>
              <a:t>图灵测试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人工智能的特征：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）由人类设计，为人类服务，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本质为计算，基础为数据；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）能感知环境，能产生反应，能与人交互，能与人互补；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）有适应特性，有学习能力，有演化迭代，有连接扩展；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43AC5B-9D40-4691-AA9E-17B5E85ED7A4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527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Laws of thought </a:t>
            </a:r>
            <a:r>
              <a:rPr lang="zh-CN" altLang="en-US" dirty="0" smtClean="0"/>
              <a:t>思维法则：逻辑的三个基本规律，（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）矛盾律，（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）排中律，（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）同一性</a:t>
            </a:r>
            <a:endParaRPr lang="zh-CN" altLang="en-US" dirty="0" smtClean="0"/>
          </a:p>
        </p:txBody>
      </p:sp>
      <p:sp>
        <p:nvSpPr>
          <p:cNvPr id="348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969B09B-8283-4380-AD3B-4EF03C44718F}" type="slidenum">
              <a:rPr lang="zh-CN" altLang="en-US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357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人工智能各个流派的介绍：</a:t>
            </a:r>
            <a:endParaRPr lang="en-US" altLang="zh-CN" dirty="0" smtClean="0"/>
          </a:p>
          <a:p>
            <a:r>
              <a:rPr lang="zh-CN" altLang="en-US" dirty="0" smtClean="0"/>
              <a:t>符号主义：</a:t>
            </a:r>
            <a:endParaRPr lang="en-US" altLang="zh-CN" dirty="0" smtClean="0"/>
          </a:p>
          <a:p>
            <a:r>
              <a:rPr lang="zh-CN" altLang="en-US" dirty="0" smtClean="0"/>
              <a:t>连接主义：</a:t>
            </a:r>
            <a:endParaRPr lang="en-US" altLang="zh-CN" dirty="0" smtClean="0"/>
          </a:p>
          <a:p>
            <a:r>
              <a:rPr lang="zh-CN" altLang="en-US" dirty="0" smtClean="0"/>
              <a:t>行动主义：</a:t>
            </a:r>
            <a:endParaRPr lang="en-US" altLang="zh-CN" dirty="0" smtClean="0"/>
          </a:p>
          <a:p>
            <a:r>
              <a:rPr lang="zh-CN" altLang="en-US" dirty="0" smtClean="0"/>
              <a:t>统计主义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Statisticism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3075A3-E947-4FBB-AF8C-55516FA9AD50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527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80000"/>
              </a:lnSpc>
            </a:pP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符号主义又称：逻辑主义、心理学派或计算机学派</a:t>
            </a:r>
            <a:endParaRPr lang="en-US" altLang="zh-CN" dirty="0" smtClean="0">
              <a:latin typeface="楷体_GB2312"/>
              <a:ea typeface="楷体_GB2312"/>
              <a:cs typeface="楷体_GB2312"/>
            </a:endParaRPr>
          </a:p>
          <a:p>
            <a:pPr algn="just">
              <a:lnSpc>
                <a:spcPct val="80000"/>
              </a:lnSpc>
            </a:pP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起源：源于数理逻辑</a:t>
            </a:r>
          </a:p>
          <a:p>
            <a:pPr algn="just">
              <a:lnSpc>
                <a:spcPct val="80000"/>
              </a:lnSpc>
            </a:pP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认知元素：符号</a:t>
            </a:r>
          </a:p>
          <a:p>
            <a:pPr algn="just">
              <a:lnSpc>
                <a:spcPct val="80000"/>
              </a:lnSpc>
            </a:pPr>
            <a:r>
              <a:rPr lang="zh-CN" altLang="en-US" dirty="0" smtClean="0">
                <a:latin typeface="楷体_GB2312"/>
                <a:ea typeface="楷体_GB2312"/>
                <a:cs typeface="楷体_GB2312"/>
                <a:sym typeface="Wingdings" pitchFamily="2" charset="2"/>
              </a:rPr>
              <a:t>两个假设</a:t>
            </a:r>
            <a:r>
              <a:rPr lang="en-US" altLang="zh-CN" dirty="0" smtClean="0">
                <a:latin typeface="楷体_GB2312"/>
                <a:ea typeface="楷体_GB2312"/>
                <a:cs typeface="楷体_GB2312"/>
                <a:sym typeface="Wingdings" pitchFamily="2" charset="2"/>
              </a:rPr>
              <a:t>: (1)</a:t>
            </a: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物理符号系统</a:t>
            </a:r>
            <a:r>
              <a:rPr lang="en-US" altLang="zh-CN" dirty="0" smtClean="0">
                <a:latin typeface="楷体_GB2312"/>
                <a:ea typeface="楷体_GB2312"/>
                <a:cs typeface="楷体_GB2312"/>
              </a:rPr>
              <a:t>(</a:t>
            </a: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即符号操作系统</a:t>
            </a:r>
            <a:r>
              <a:rPr lang="en-US" altLang="zh-CN" dirty="0" smtClean="0">
                <a:latin typeface="楷体_GB2312"/>
                <a:ea typeface="楷体_GB2312"/>
                <a:cs typeface="楷体_GB2312"/>
              </a:rPr>
              <a:t>)</a:t>
            </a: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假设</a:t>
            </a:r>
            <a:r>
              <a:rPr lang="en-US" altLang="zh-CN" dirty="0" smtClean="0">
                <a:latin typeface="楷体_GB2312"/>
                <a:ea typeface="楷体_GB2312"/>
                <a:cs typeface="楷体_GB2312"/>
              </a:rPr>
              <a:t>; (2)</a:t>
            </a: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有限合理性原理</a:t>
            </a:r>
            <a:endParaRPr lang="en-US" altLang="zh-CN" dirty="0" smtClean="0">
              <a:latin typeface="楷体_GB2312"/>
              <a:ea typeface="楷体_GB2312"/>
              <a:cs typeface="楷体_GB2312"/>
            </a:endParaRPr>
          </a:p>
          <a:p>
            <a:pPr algn="just">
              <a:lnSpc>
                <a:spcPct val="80000"/>
              </a:lnSpc>
            </a:pP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学派代表：纽厄尔、西蒙和尼尔逊等</a:t>
            </a:r>
          </a:p>
          <a:p>
            <a:pPr algn="just">
              <a:lnSpc>
                <a:spcPct val="80000"/>
              </a:lnSpc>
            </a:pPr>
            <a:endParaRPr lang="zh-CN" altLang="en-US" sz="1000" dirty="0" smtClean="0">
              <a:latin typeface="楷体_GB2312"/>
              <a:ea typeface="楷体_GB2312"/>
              <a:cs typeface="楷体_GB2312"/>
            </a:endParaRPr>
          </a:p>
          <a:p>
            <a:pPr algn="just">
              <a:lnSpc>
                <a:spcPct val="80000"/>
              </a:lnSpc>
            </a:pPr>
            <a:r>
              <a:rPr lang="zh-CN" altLang="en-US" b="1" dirty="0" smtClean="0">
                <a:solidFill>
                  <a:srgbClr val="CC6600"/>
                </a:solidFill>
                <a:latin typeface="楷体_GB2312"/>
                <a:ea typeface="楷体_GB2312"/>
                <a:cs typeface="楷体_GB2312"/>
              </a:rPr>
              <a:t>符号主义的基本理论</a:t>
            </a:r>
          </a:p>
          <a:p>
            <a:pPr algn="just">
              <a:lnSpc>
                <a:spcPct val="80000"/>
              </a:lnSpc>
            </a:pP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认为人的认知基元是符号，认知过程即符号操作过程。</a:t>
            </a:r>
          </a:p>
          <a:p>
            <a:pPr algn="just">
              <a:lnSpc>
                <a:spcPct val="80000"/>
              </a:lnSpc>
            </a:pP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认为人是一个物理符号系统，计算机也是一个物理符号系统，因此，能用计算机来模拟人的智能行为。</a:t>
            </a:r>
          </a:p>
          <a:p>
            <a:pPr algn="just">
              <a:lnSpc>
                <a:spcPct val="80000"/>
              </a:lnSpc>
            </a:pP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认为知识是信息的一种形式，是构成智能的基础。人工智能的核心问题是知识表示、知识推理和知识运用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DA64B4-A64C-4026-A204-4C135DCC32E3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815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连接主义又称：仿生学派或生理学派</a:t>
            </a:r>
          </a:p>
          <a:p>
            <a:pPr algn="just"/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起源：源于仿生学，特别是人脑模型的研究。 </a:t>
            </a:r>
          </a:p>
          <a:p>
            <a:pPr algn="just"/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原理：神经网络及神经网络间的连接机制与学习算法。 </a:t>
            </a:r>
          </a:p>
          <a:p>
            <a:pPr algn="just"/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学派代表：卡洛克</a:t>
            </a:r>
            <a:r>
              <a:rPr lang="en-US" altLang="zh-CN" dirty="0" smtClean="0">
                <a:latin typeface="楷体_GB2312"/>
                <a:ea typeface="楷体_GB2312"/>
                <a:cs typeface="楷体_GB2312"/>
              </a:rPr>
              <a:t>-</a:t>
            </a: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皮茨、霍普菲尔德（</a:t>
            </a:r>
            <a:r>
              <a:rPr lang="en-US" altLang="zh-CN" dirty="0" smtClean="0">
                <a:latin typeface="楷体_GB2312"/>
                <a:ea typeface="楷体_GB2312"/>
                <a:cs typeface="楷体_GB2312"/>
              </a:rPr>
              <a:t>Hopfield</a:t>
            </a: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）、鲁梅尔哈特等。</a:t>
            </a:r>
          </a:p>
          <a:p>
            <a:pPr algn="just"/>
            <a:endParaRPr lang="zh-CN" altLang="en-US" sz="1100" b="1" dirty="0" smtClean="0">
              <a:latin typeface="楷体_GB2312"/>
              <a:ea typeface="楷体_GB2312"/>
              <a:cs typeface="楷体_GB2312"/>
            </a:endParaRPr>
          </a:p>
          <a:p>
            <a:pPr algn="just"/>
            <a:r>
              <a:rPr lang="zh-CN" altLang="en-US" b="1" dirty="0" smtClean="0">
                <a:solidFill>
                  <a:srgbClr val="CC6600"/>
                </a:solidFill>
                <a:latin typeface="楷体_GB2312"/>
                <a:ea typeface="楷体_GB2312"/>
                <a:cs typeface="楷体_GB2312"/>
              </a:rPr>
              <a:t>连结主义基本理论</a:t>
            </a:r>
          </a:p>
          <a:p>
            <a:pPr algn="just"/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认为思维基元是神经元，而不是符号处理过程。</a:t>
            </a:r>
          </a:p>
          <a:p>
            <a:pPr algn="just"/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认为人脑不同于电脑，并提出连结主义的大脑工作模式，用于取代符号操作的电脑工作模式。</a:t>
            </a:r>
            <a:endParaRPr lang="zh-CN" altLang="en-US" dirty="0" smtClean="0"/>
          </a:p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C2A68B-ECD5-4400-8B84-2E6A8CB631B1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977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行为主义又称：进化主义或控制论学派</a:t>
            </a:r>
            <a:endParaRPr lang="en-US" altLang="zh-CN" dirty="0" smtClean="0">
              <a:latin typeface="楷体_GB2312"/>
              <a:ea typeface="楷体_GB2312"/>
              <a:cs typeface="楷体_GB2312"/>
            </a:endParaRPr>
          </a:p>
          <a:p>
            <a:pPr algn="just"/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起源：源于控制论</a:t>
            </a:r>
          </a:p>
          <a:p>
            <a:pPr algn="just"/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原理：控制论及感知</a:t>
            </a:r>
            <a:r>
              <a:rPr lang="en-US" altLang="zh-CN" dirty="0" smtClean="0">
                <a:latin typeface="Berlin Sans FB" pitchFamily="34" charset="0"/>
                <a:ea typeface="楷体_GB2312"/>
                <a:cs typeface="楷体_GB2312"/>
              </a:rPr>
              <a:t>—</a:t>
            </a: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动作型控制系统 </a:t>
            </a:r>
            <a:endParaRPr lang="en-US" altLang="zh-CN" dirty="0" smtClean="0">
              <a:latin typeface="楷体_GB2312"/>
              <a:ea typeface="楷体_GB2312"/>
              <a:cs typeface="楷体_GB2312"/>
            </a:endParaRPr>
          </a:p>
          <a:p>
            <a:pPr algn="just"/>
            <a:endParaRPr lang="zh-CN" altLang="en-US" dirty="0" smtClean="0">
              <a:latin typeface="楷体_GB2312"/>
              <a:ea typeface="楷体_GB2312"/>
              <a:cs typeface="楷体_GB2312"/>
            </a:endParaRPr>
          </a:p>
          <a:p>
            <a:pPr algn="just"/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学派代表作：维纳（</a:t>
            </a:r>
            <a:r>
              <a:rPr lang="en-US" altLang="zh-CN" dirty="0" smtClean="0">
                <a:latin typeface="楷体_GB2312"/>
                <a:ea typeface="楷体_GB2312"/>
                <a:cs typeface="楷体_GB2312"/>
              </a:rPr>
              <a:t>Winner</a:t>
            </a: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）</a:t>
            </a:r>
            <a:r>
              <a:rPr lang="en-US" altLang="zh-CN" dirty="0" smtClean="0">
                <a:latin typeface="楷体_GB2312"/>
                <a:ea typeface="楷体_GB2312"/>
                <a:cs typeface="楷体_GB2312"/>
              </a:rPr>
              <a:t>,</a:t>
            </a: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布鲁克斯</a:t>
            </a:r>
            <a:r>
              <a:rPr lang="en-US" altLang="zh-CN" dirty="0" smtClean="0">
                <a:latin typeface="楷体_GB2312"/>
                <a:ea typeface="楷体_GB2312"/>
                <a:cs typeface="楷体_GB2312"/>
              </a:rPr>
              <a:t>(Brooks)</a:t>
            </a: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的六足行走机器人，一个基于感知</a:t>
            </a:r>
            <a:r>
              <a:rPr lang="en-US" altLang="zh-CN" dirty="0" smtClean="0">
                <a:latin typeface="楷体_GB2312"/>
                <a:ea typeface="楷体_GB2312"/>
                <a:cs typeface="楷体_GB2312"/>
              </a:rPr>
              <a:t>-</a:t>
            </a: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动作模式的模拟昆虫行为的控制系统</a:t>
            </a:r>
          </a:p>
          <a:p>
            <a:pPr algn="just"/>
            <a:endParaRPr lang="zh-CN" altLang="en-US" dirty="0" smtClean="0">
              <a:latin typeface="楷体_GB2312"/>
              <a:ea typeface="楷体_GB2312"/>
              <a:cs typeface="楷体_GB2312"/>
            </a:endParaRPr>
          </a:p>
          <a:p>
            <a:pPr algn="just"/>
            <a:r>
              <a:rPr lang="zh-CN" altLang="en-US" sz="1400" b="1" dirty="0" smtClean="0">
                <a:solidFill>
                  <a:srgbClr val="CC6600"/>
                </a:solidFill>
                <a:latin typeface="楷体_GB2312"/>
                <a:ea typeface="楷体_GB2312"/>
                <a:cs typeface="楷体_GB2312"/>
              </a:rPr>
              <a:t>行为主义基本理论</a:t>
            </a:r>
          </a:p>
          <a:p>
            <a:pPr algn="just"/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认为智能取决于感知和行动</a:t>
            </a:r>
            <a:r>
              <a:rPr lang="en-US" altLang="zh-CN" dirty="0" smtClean="0">
                <a:latin typeface="楷体_GB2312"/>
                <a:ea typeface="楷体_GB2312"/>
                <a:cs typeface="楷体_GB2312"/>
              </a:rPr>
              <a:t>(</a:t>
            </a: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所以被称为行为主义</a:t>
            </a:r>
            <a:r>
              <a:rPr lang="en-US" altLang="zh-CN" dirty="0" smtClean="0">
                <a:latin typeface="楷体_GB2312"/>
                <a:ea typeface="楷体_GB2312"/>
                <a:cs typeface="楷体_GB2312"/>
              </a:rPr>
              <a:t>)</a:t>
            </a: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，提出智能行为的</a:t>
            </a:r>
            <a:r>
              <a:rPr lang="zh-CN" altLang="en-US" dirty="0" smtClean="0">
                <a:latin typeface="Courier New" pitchFamily="49" charset="0"/>
                <a:ea typeface="楷体_GB2312"/>
                <a:cs typeface="楷体_GB2312"/>
              </a:rPr>
              <a:t>“</a:t>
            </a: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感知</a:t>
            </a:r>
            <a:r>
              <a:rPr lang="en-US" altLang="zh-CN" dirty="0" smtClean="0">
                <a:latin typeface="Courier New" pitchFamily="49" charset="0"/>
                <a:ea typeface="楷体_GB2312"/>
                <a:cs typeface="楷体_GB2312"/>
              </a:rPr>
              <a:t>—</a:t>
            </a: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动作</a:t>
            </a:r>
            <a:r>
              <a:rPr lang="zh-CN" altLang="en-US" dirty="0" smtClean="0">
                <a:latin typeface="Courier New" pitchFamily="49" charset="0"/>
                <a:ea typeface="楷体_GB2312"/>
                <a:cs typeface="楷体_GB2312"/>
              </a:rPr>
              <a:t>”</a:t>
            </a: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模式；</a:t>
            </a:r>
          </a:p>
          <a:p>
            <a:pPr algn="just"/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认为智能不需要知识、不需要表示、不需要推理；人工智能可以象人类智能一样逐步进化</a:t>
            </a:r>
            <a:r>
              <a:rPr lang="en-US" altLang="zh-CN" dirty="0" smtClean="0">
                <a:latin typeface="楷体_GB2312"/>
                <a:ea typeface="楷体_GB2312"/>
                <a:cs typeface="楷体_GB2312"/>
              </a:rPr>
              <a:t>(</a:t>
            </a: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所以称为进化主义</a:t>
            </a:r>
            <a:r>
              <a:rPr lang="en-US" altLang="zh-CN" dirty="0" smtClean="0">
                <a:latin typeface="楷体_GB2312"/>
                <a:ea typeface="楷体_GB2312"/>
                <a:cs typeface="楷体_GB2312"/>
              </a:rPr>
              <a:t>)</a:t>
            </a:r>
            <a:r>
              <a:rPr lang="zh-CN" altLang="en-US" dirty="0" smtClean="0">
                <a:latin typeface="楷体_GB2312"/>
                <a:ea typeface="楷体_GB2312"/>
                <a:cs typeface="楷体_GB2312"/>
              </a:rPr>
              <a:t>；智能行为只能在现实世界中与周围环境交互作用而表现出来。</a:t>
            </a:r>
          </a:p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A4FC0-EC1D-470E-A3F9-A9B726945EF0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40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r>
              <a:rPr lang="zh-CN" altLang="en-US" b="1" dirty="0" smtClean="0"/>
              <a:t>人工智能基础</a:t>
            </a:r>
            <a:endParaRPr lang="en-US" altLang="zh-CN" b="1" dirty="0" smtClean="0"/>
          </a:p>
          <a:p>
            <a:pPr>
              <a:lnSpc>
                <a:spcPct val="80000"/>
              </a:lnSpc>
            </a:pPr>
            <a:endParaRPr lang="en-US" altLang="zh-CN" b="1" dirty="0" smtClean="0"/>
          </a:p>
          <a:p>
            <a:r>
              <a:rPr lang="zh-CN" altLang="en-US" b="1" dirty="0" smtClean="0"/>
              <a:t>哲学：思想如何从物理的大脑中产生？知识来自何方</a:t>
            </a:r>
            <a:r>
              <a:rPr lang="en-US" altLang="zh-CN" b="1" dirty="0" smtClean="0"/>
              <a:t>?</a:t>
            </a:r>
            <a:r>
              <a:rPr lang="zh-CN" altLang="en-US" b="1" dirty="0" smtClean="0"/>
              <a:t>知识如何导致行动？式规则可用于推出有效的结论吗？</a:t>
            </a:r>
            <a:endParaRPr lang="en-US" altLang="zh-CN" b="1" dirty="0" smtClean="0"/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  逻辑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推理方法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智能作为一种物理系统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理性的基础</a:t>
            </a:r>
            <a:endParaRPr lang="en-US" altLang="zh-CN" b="1" dirty="0" smtClean="0"/>
          </a:p>
          <a:p>
            <a:r>
              <a:rPr lang="zh-CN" altLang="en-US" b="1" dirty="0" smtClean="0"/>
              <a:t>数学：什么可以被计算？我们如何用不确定的信息来推理？什么是能导出有效结论的形式化规则？</a:t>
            </a:r>
            <a:endParaRPr lang="en-US" altLang="zh-CN" b="1" dirty="0" smtClean="0"/>
          </a:p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      形式表示与证明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算法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可计算性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可操作性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概率性</a:t>
            </a:r>
            <a:endParaRPr lang="en-US" altLang="zh-CN" b="1" dirty="0" smtClean="0"/>
          </a:p>
          <a:p>
            <a:r>
              <a:rPr lang="zh-CN" altLang="en-US" b="1" dirty="0" smtClean="0"/>
              <a:t>经济学：（决策理论：概率理论和效用理论结合）我们应该如何决策以便收益最大？当其他人不合作时我们应该如何做到这样？当收益遥遥无期时我们应该如何做到这样？</a:t>
            </a:r>
            <a:endParaRPr lang="en-US" altLang="zh-CN" b="1" dirty="0" smtClean="0"/>
          </a:p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     复杂系统中的决策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验证环境</a:t>
            </a:r>
            <a:endParaRPr lang="en-US" altLang="zh-CN" b="1" dirty="0" smtClean="0"/>
          </a:p>
          <a:p>
            <a:r>
              <a:rPr lang="zh-CN" altLang="en-US" b="1" dirty="0" smtClean="0"/>
              <a:t>神经科学：大脑如何处理信息</a:t>
            </a:r>
            <a:endParaRPr lang="en-US" altLang="zh-CN" b="1" dirty="0" smtClean="0"/>
          </a:p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      智能活动的物理基础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(substrate)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   </a:t>
            </a:r>
            <a:endParaRPr lang="en-US" altLang="zh-CN" b="1" dirty="0" smtClean="0"/>
          </a:p>
          <a:p>
            <a:r>
              <a:rPr lang="zh-CN" altLang="en-US" b="1" dirty="0" smtClean="0"/>
              <a:t>心理学：人类和动物如何思考与行动？认知心理学</a:t>
            </a:r>
            <a:endParaRPr lang="en-US" altLang="zh-CN" b="1" dirty="0" smtClean="0"/>
          </a:p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      自适应性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感知和控制的现象</a:t>
            </a:r>
            <a:endParaRPr lang="en-US" altLang="zh-CN" b="1" dirty="0" smtClean="0"/>
          </a:p>
          <a:p>
            <a:r>
              <a:rPr lang="zh-CN" altLang="en-US" b="1" dirty="0" smtClean="0"/>
              <a:t>计算机工程：如何建造高效的计算机？</a:t>
            </a:r>
            <a:endParaRPr lang="en-US" altLang="zh-CN" b="1" dirty="0" smtClean="0"/>
          </a:p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       计算机硬件和软件系统</a:t>
            </a:r>
            <a:endParaRPr lang="en-US" altLang="zh-CN" b="1" dirty="0" smtClean="0"/>
          </a:p>
          <a:p>
            <a:r>
              <a:rPr lang="zh-CN" altLang="en-US" b="1" dirty="0" smtClean="0"/>
              <a:t>控制论：人工制品可以如何在其自身的控制下运转</a:t>
            </a:r>
            <a:endParaRPr lang="en-US" altLang="zh-CN" b="1" dirty="0" smtClean="0"/>
          </a:p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       自我平衡系统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稳定性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优化设计</a:t>
            </a:r>
            <a:endParaRPr lang="en-US" altLang="zh-CN" b="1" dirty="0" smtClean="0"/>
          </a:p>
          <a:p>
            <a:r>
              <a:rPr lang="zh-CN" altLang="en-US" b="1" dirty="0" smtClean="0"/>
              <a:t>语言学：语言与思维如何关联？计算语言学与自然语言处理</a:t>
            </a:r>
            <a:endParaRPr lang="en-US" altLang="zh-CN" b="1" dirty="0" smtClean="0"/>
          </a:p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       知识表示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语法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上述学科对于各种问题的探索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, 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由此激发的认识、思想、成就都成为推动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AI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发展的动力</a:t>
            </a:r>
          </a:p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由此而发展出来的技术就构成了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AI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的学科研究内容</a:t>
            </a:r>
            <a:endParaRPr lang="en-US" altLang="zh-CN" dirty="0" smtClean="0">
              <a:latin typeface="Times New Roman" pitchFamily="18" charset="0"/>
              <a:ea typeface="黑体" pitchFamily="49" charset="-122"/>
            </a:endParaRPr>
          </a:p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人工智能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=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人造物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(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计算机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)+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智能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(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特殊化程序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)</a:t>
            </a:r>
          </a:p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从智能体角度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, 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有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2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类智能体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: 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人类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计算机</a:t>
            </a:r>
          </a:p>
          <a:p>
            <a:endParaRPr lang="zh-CN" altLang="en-US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AB91F7-1EB5-438B-90C7-12717BCBB955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564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r>
              <a:rPr lang="zh-CN" altLang="en-US" b="1" dirty="0" smtClean="0"/>
              <a:t>人工智能基础</a:t>
            </a:r>
            <a:endParaRPr lang="en-US" altLang="zh-CN" b="1" dirty="0" smtClean="0"/>
          </a:p>
          <a:p>
            <a:pPr>
              <a:lnSpc>
                <a:spcPct val="80000"/>
              </a:lnSpc>
            </a:pPr>
            <a:endParaRPr lang="en-US" altLang="zh-CN" b="1" dirty="0" smtClean="0"/>
          </a:p>
          <a:p>
            <a:r>
              <a:rPr lang="zh-CN" altLang="en-US" b="1" dirty="0" smtClean="0"/>
              <a:t>哲学：思想如何从物理的大脑中产生？知识来自何方</a:t>
            </a:r>
            <a:r>
              <a:rPr lang="en-US" altLang="zh-CN" b="1" dirty="0" smtClean="0"/>
              <a:t>?</a:t>
            </a:r>
            <a:r>
              <a:rPr lang="zh-CN" altLang="en-US" b="1" dirty="0" smtClean="0"/>
              <a:t>知识如何导致行动？式规则可用于推出有效的结论吗？</a:t>
            </a:r>
            <a:endParaRPr lang="en-US" altLang="zh-CN" b="1" dirty="0" smtClean="0"/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  逻辑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推理方法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智能作为一种物理系统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理性的基础</a:t>
            </a:r>
            <a:endParaRPr lang="en-US" altLang="zh-CN" b="1" dirty="0" smtClean="0"/>
          </a:p>
          <a:p>
            <a:r>
              <a:rPr lang="zh-CN" altLang="en-US" b="1" dirty="0" smtClean="0"/>
              <a:t>数学：什么可以被计算？我们如何用不确定的信息来推理？什么是能导出有效结论的形式化规则？</a:t>
            </a:r>
            <a:endParaRPr lang="en-US" altLang="zh-CN" b="1" dirty="0" smtClean="0"/>
          </a:p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      形式表示与证明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算法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可计算性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可操作性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概率性</a:t>
            </a:r>
            <a:endParaRPr lang="en-US" altLang="zh-CN" b="1" dirty="0" smtClean="0"/>
          </a:p>
          <a:p>
            <a:r>
              <a:rPr lang="zh-CN" altLang="en-US" b="1" dirty="0" smtClean="0"/>
              <a:t>经济学：（决策理论：概率理论和效用理论结合）我们应该如何决策以便收益最大？当其他人不合作时我们应该如何做到这样？当收益遥遥无期时我们应该如何做到这样？</a:t>
            </a:r>
            <a:endParaRPr lang="en-US" altLang="zh-CN" b="1" dirty="0" smtClean="0"/>
          </a:p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     复杂系统中的决策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验证环境</a:t>
            </a:r>
            <a:endParaRPr lang="en-US" altLang="zh-CN" b="1" dirty="0" smtClean="0"/>
          </a:p>
          <a:p>
            <a:r>
              <a:rPr lang="zh-CN" altLang="en-US" b="1" dirty="0" smtClean="0"/>
              <a:t>神经科学：大脑如何处理信息</a:t>
            </a:r>
            <a:endParaRPr lang="en-US" altLang="zh-CN" b="1" dirty="0" smtClean="0"/>
          </a:p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      智能活动的物理基础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(substrate)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   </a:t>
            </a:r>
            <a:endParaRPr lang="en-US" altLang="zh-CN" b="1" dirty="0" smtClean="0"/>
          </a:p>
          <a:p>
            <a:r>
              <a:rPr lang="zh-CN" altLang="en-US" b="1" dirty="0" smtClean="0"/>
              <a:t>心理学：人类和动物如何思考与行动？认知心理学</a:t>
            </a:r>
            <a:endParaRPr lang="en-US" altLang="zh-CN" b="1" dirty="0" smtClean="0"/>
          </a:p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      自适应性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感知和控制的现象</a:t>
            </a:r>
            <a:endParaRPr lang="en-US" altLang="zh-CN" b="1" dirty="0" smtClean="0"/>
          </a:p>
          <a:p>
            <a:r>
              <a:rPr lang="zh-CN" altLang="en-US" b="1" dirty="0" smtClean="0"/>
              <a:t>计算机工程：如何建造高效的计算机？</a:t>
            </a:r>
            <a:endParaRPr lang="en-US" altLang="zh-CN" b="1" dirty="0" smtClean="0"/>
          </a:p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       计算机硬件和软件系统</a:t>
            </a:r>
            <a:endParaRPr lang="en-US" altLang="zh-CN" b="1" dirty="0" smtClean="0"/>
          </a:p>
          <a:p>
            <a:r>
              <a:rPr lang="zh-CN" altLang="en-US" b="1" dirty="0" smtClean="0"/>
              <a:t>控制论：人工制品可以如何在其自身的控制下运转</a:t>
            </a:r>
            <a:endParaRPr lang="en-US" altLang="zh-CN" b="1" dirty="0" smtClean="0"/>
          </a:p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       自我平衡系统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稳定性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优化设计</a:t>
            </a:r>
            <a:endParaRPr lang="en-US" altLang="zh-CN" b="1" dirty="0" smtClean="0"/>
          </a:p>
          <a:p>
            <a:r>
              <a:rPr lang="zh-CN" altLang="en-US" b="1" dirty="0" smtClean="0"/>
              <a:t>语言学：语言与思维如何关联？计算语言学与自然语言处理</a:t>
            </a:r>
            <a:endParaRPr lang="en-US" altLang="zh-CN" b="1" dirty="0" smtClean="0"/>
          </a:p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       知识表示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语法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上述学科对于各种问题的探索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, 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由此激发的认识、思想、成就都成为推动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AI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发展的动力</a:t>
            </a:r>
          </a:p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由此而发展出来的技术就构成了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AI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的学科研究内容</a:t>
            </a:r>
            <a:endParaRPr lang="en-US" altLang="zh-CN" dirty="0" smtClean="0">
              <a:latin typeface="Times New Roman" pitchFamily="18" charset="0"/>
              <a:ea typeface="黑体" pitchFamily="49" charset="-122"/>
            </a:endParaRPr>
          </a:p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人工智能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=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人造物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(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计算机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)+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智能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(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特殊化程序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)</a:t>
            </a:r>
          </a:p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从智能体角度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, 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有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2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类智能体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: 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人类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计算机</a:t>
            </a:r>
          </a:p>
          <a:p>
            <a:endParaRPr lang="zh-CN" altLang="en-US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AB91F7-1EB5-438B-90C7-12717BCBB955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564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r>
              <a:rPr lang="zh-CN" altLang="en-US" dirty="0" smtClean="0"/>
              <a:t>人工智能的历史</a:t>
            </a:r>
            <a:endParaRPr lang="en-US" altLang="zh-CN" dirty="0" smtClean="0"/>
          </a:p>
          <a:p>
            <a:r>
              <a:rPr lang="en-US" altLang="zh-CN" dirty="0" smtClean="0"/>
              <a:t>1943-1955 </a:t>
            </a:r>
            <a:r>
              <a:rPr lang="zh-CN" altLang="en-US" dirty="0" smtClean="0"/>
              <a:t>人工智能孕育期</a:t>
            </a:r>
            <a:endParaRPr lang="en-US" altLang="zh-CN" dirty="0" smtClean="0"/>
          </a:p>
          <a:p>
            <a:r>
              <a:rPr lang="en-US" altLang="zh-CN" b="1" dirty="0" smtClean="0"/>
              <a:t>1956 </a:t>
            </a:r>
            <a:r>
              <a:rPr lang="zh-CN" altLang="en-US" b="1" dirty="0" smtClean="0"/>
              <a:t>人工智能诞生起</a:t>
            </a:r>
            <a:endParaRPr lang="en-US" altLang="zh-CN" b="1" dirty="0" smtClean="0"/>
          </a:p>
          <a:p>
            <a:r>
              <a:rPr lang="zh-CN" altLang="en-US" dirty="0" smtClean="0"/>
              <a:t>    达特莫斯会议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1956</a:t>
            </a:r>
            <a:r>
              <a:rPr lang="zh-CN" altLang="en-US" dirty="0" smtClean="0"/>
              <a:t>年夏天， 美国达特莫斯大学（</a:t>
            </a:r>
            <a:r>
              <a:rPr lang="en-US" altLang="zh-CN" dirty="0" smtClean="0"/>
              <a:t>Dartmouth</a:t>
            </a:r>
            <a:r>
              <a:rPr lang="zh-CN" altLang="en-US" dirty="0" smtClean="0"/>
              <a:t>）召开了一次影响深远的历史性会议。这次聚会本来属于朋友间沙龙式的学术研讨，与会者也仅仅只有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个人。主要发起人是该校青年助教麦卡锡，此外会议发起者还有哈佛大学明斯基、贝尔实验室申农（</a:t>
            </a:r>
            <a:r>
              <a:rPr lang="en-US" altLang="zh-CN" dirty="0" err="1" smtClean="0"/>
              <a:t>E.Shannon</a:t>
            </a:r>
            <a:r>
              <a:rPr lang="zh-CN" altLang="en-US" dirty="0" smtClean="0"/>
              <a:t>）和</a:t>
            </a:r>
            <a:r>
              <a:rPr lang="en-US" altLang="zh-CN" dirty="0" smtClean="0"/>
              <a:t>IBM</a:t>
            </a:r>
            <a:r>
              <a:rPr lang="zh-CN" altLang="en-US" dirty="0" smtClean="0"/>
              <a:t>公司信息研究中心罗彻斯特（</a:t>
            </a:r>
            <a:r>
              <a:rPr lang="en-US" altLang="zh-CN" dirty="0" smtClean="0"/>
              <a:t>N. </a:t>
            </a:r>
            <a:r>
              <a:rPr lang="en-US" altLang="zh-CN" dirty="0" err="1" smtClean="0"/>
              <a:t>Lochester</a:t>
            </a:r>
            <a:r>
              <a:rPr lang="zh-CN" altLang="en-US" dirty="0" smtClean="0"/>
              <a:t>），他们邀请了卡内基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梅隆大学纽厄尔和赫伯特</a:t>
            </a:r>
            <a:r>
              <a:rPr lang="en-US" altLang="zh-CN" dirty="0" smtClean="0"/>
              <a:t>.</a:t>
            </a:r>
            <a:r>
              <a:rPr lang="zh-CN" altLang="en-US" dirty="0" smtClean="0"/>
              <a:t>西蒙、麻省理工学院塞夫里奇（</a:t>
            </a:r>
            <a:r>
              <a:rPr lang="en-US" altLang="zh-CN" dirty="0" smtClean="0"/>
              <a:t>O. Selfridge</a:t>
            </a:r>
            <a:r>
              <a:rPr lang="zh-CN" altLang="en-US" dirty="0" smtClean="0"/>
              <a:t>）和索罗门夫（</a:t>
            </a:r>
            <a:r>
              <a:rPr lang="en-US" altLang="zh-CN" dirty="0" err="1" smtClean="0"/>
              <a:t>R.Solomamff</a:t>
            </a:r>
            <a:r>
              <a:rPr lang="zh-CN" altLang="en-US" dirty="0" smtClean="0"/>
              <a:t>），以及</a:t>
            </a:r>
            <a:r>
              <a:rPr lang="en-US" altLang="zh-CN" dirty="0" smtClean="0"/>
              <a:t>IBM</a:t>
            </a:r>
            <a:r>
              <a:rPr lang="zh-CN" altLang="en-US" dirty="0" smtClean="0"/>
              <a:t>公司塞缪尔（</a:t>
            </a:r>
            <a:r>
              <a:rPr lang="en-US" altLang="zh-CN" dirty="0" err="1" smtClean="0"/>
              <a:t>A.Samuel</a:t>
            </a:r>
            <a:r>
              <a:rPr lang="zh-CN" altLang="en-US" dirty="0" smtClean="0"/>
              <a:t>）和莫尔（</a:t>
            </a:r>
            <a:r>
              <a:rPr lang="en-US" altLang="zh-CN" dirty="0" err="1" smtClean="0"/>
              <a:t>T.More</a:t>
            </a:r>
            <a:r>
              <a:rPr lang="zh-CN" altLang="en-US" dirty="0" smtClean="0"/>
              <a:t>）。这些青年学者的研究专业包括数学、心理学、神经生理学、信息论和电脑科学，分别从不同的角度共同探讨人工智能的可能性。他们的名字人们并不陌生，例如申农是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信息论</a:t>
            </a:r>
            <a:r>
              <a:rPr lang="en-US" altLang="zh-CN" dirty="0" smtClean="0"/>
              <a:t>》</a:t>
            </a:r>
            <a:r>
              <a:rPr lang="zh-CN" altLang="en-US" dirty="0" smtClean="0"/>
              <a:t>的创始人，塞缪尔编写了第一个电脑跳棋程序，麦卡锡、明斯基、纽厄尔和西蒙都是“图林奖”的获奖者。</a:t>
            </a:r>
            <a:br>
              <a:rPr lang="zh-CN" altLang="en-US" dirty="0" smtClean="0"/>
            </a:br>
            <a:r>
              <a:rPr lang="zh-CN" altLang="en-US" dirty="0" smtClean="0"/>
              <a:t>　　达特莫斯会议历时长达两个多月，学者们在充分讨论的基础上，首次提出了“人工智能” （</a:t>
            </a:r>
            <a:r>
              <a:rPr lang="en-US" altLang="zh-CN" dirty="0" smtClean="0"/>
              <a:t>Artificial Intelligence</a:t>
            </a:r>
            <a:r>
              <a:rPr lang="zh-CN" altLang="en-US" dirty="0" smtClean="0"/>
              <a:t>）这一术语，标志着人工智能（</a:t>
            </a:r>
            <a:r>
              <a:rPr lang="en-US" altLang="zh-CN" dirty="0" smtClean="0"/>
              <a:t>AI</a:t>
            </a:r>
            <a:r>
              <a:rPr lang="zh-CN" altLang="en-US" dirty="0" smtClean="0"/>
              <a:t>）作为一门新兴学科正式诞生。</a:t>
            </a:r>
            <a:br>
              <a:rPr lang="zh-CN" altLang="en-US" dirty="0" smtClean="0"/>
            </a:br>
            <a:endParaRPr lang="en-US" altLang="zh-CN" dirty="0" smtClean="0"/>
          </a:p>
          <a:p>
            <a:r>
              <a:rPr lang="en-US" altLang="zh-CN" dirty="0" smtClean="0"/>
              <a:t>1952-1969 </a:t>
            </a:r>
            <a:r>
              <a:rPr lang="zh-CN" altLang="en-US" dirty="0" smtClean="0"/>
              <a:t>早期热情高涨，期望很高 </a:t>
            </a:r>
            <a:r>
              <a:rPr lang="en-US" altLang="zh-CN" dirty="0" smtClean="0"/>
              <a:t>(57</a:t>
            </a:r>
            <a:r>
              <a:rPr lang="zh-CN" altLang="en-US" dirty="0" smtClean="0"/>
              <a:t>年，西蒙预言：</a:t>
            </a:r>
            <a:r>
              <a:rPr lang="en-US" altLang="zh-CN" dirty="0" smtClean="0"/>
              <a:t>10</a:t>
            </a:r>
            <a:r>
              <a:rPr lang="zh-CN" altLang="en-US" dirty="0" smtClean="0"/>
              <a:t>年内计算机将成为国际象棋冠军</a:t>
            </a:r>
            <a:r>
              <a:rPr lang="en-US" altLang="zh-CN" dirty="0" smtClean="0"/>
              <a:t>)</a:t>
            </a:r>
          </a:p>
          <a:p>
            <a:r>
              <a:rPr lang="en-US" altLang="zh-CN" b="1" dirty="0" smtClean="0"/>
              <a:t>1966-1973 </a:t>
            </a:r>
            <a:r>
              <a:rPr lang="zh-CN" altLang="en-US" b="1" dirty="0" smtClean="0"/>
              <a:t>现实困难</a:t>
            </a:r>
            <a:endParaRPr lang="en-US" altLang="zh-CN" b="1" dirty="0" smtClean="0"/>
          </a:p>
          <a:p>
            <a:pPr marL="0" lvl="1"/>
            <a:r>
              <a:rPr lang="zh-CN" altLang="en-US" sz="2800" dirty="0" smtClean="0">
                <a:latin typeface="Times New Roman" pitchFamily="18" charset="0"/>
                <a:ea typeface="黑体" pitchFamily="49" charset="-122"/>
              </a:rPr>
              <a:t>           第一类困难</a:t>
            </a:r>
            <a:r>
              <a:rPr lang="en-US" altLang="zh-CN" sz="2800" dirty="0" smtClean="0">
                <a:latin typeface="Times New Roman" pitchFamily="18" charset="0"/>
                <a:ea typeface="黑体" pitchFamily="49" charset="-122"/>
              </a:rPr>
              <a:t>:   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</a:rPr>
              <a:t>缺少主题知识</a:t>
            </a:r>
            <a:r>
              <a:rPr lang="en-US" altLang="zh-CN" sz="2800" dirty="0" smtClean="0">
                <a:latin typeface="Times New Roman" pitchFamily="18" charset="0"/>
                <a:ea typeface="黑体" pitchFamily="49" charset="-122"/>
              </a:rPr>
              <a:t>(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</a:rPr>
              <a:t>通用而非专门化</a:t>
            </a:r>
            <a:r>
              <a:rPr lang="en-US" altLang="zh-CN" sz="2800" dirty="0" smtClean="0">
                <a:latin typeface="Times New Roman" pitchFamily="18" charset="0"/>
                <a:ea typeface="黑体" pitchFamily="49" charset="-122"/>
              </a:rPr>
              <a:t>)</a:t>
            </a:r>
          </a:p>
          <a:p>
            <a:pPr marL="0" lvl="1"/>
            <a:r>
              <a:rPr lang="zh-CN" altLang="en-US" sz="2800" dirty="0" smtClean="0">
                <a:latin typeface="Times New Roman" pitchFamily="18" charset="0"/>
                <a:ea typeface="黑体" pitchFamily="49" charset="-122"/>
              </a:rPr>
              <a:t>           第二类困难：</a:t>
            </a:r>
            <a:r>
              <a:rPr lang="en-US" altLang="zh-CN" sz="2800" dirty="0" smtClean="0">
                <a:latin typeface="Times New Roman" pitchFamily="18" charset="0"/>
                <a:ea typeface="黑体" pitchFamily="49" charset="-122"/>
              </a:rPr>
              <a:t>AI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</a:rPr>
              <a:t>试图解决的很多问题是不可操作的</a:t>
            </a:r>
            <a:r>
              <a:rPr lang="en-US" altLang="zh-CN" sz="2800" dirty="0" smtClean="0">
                <a:latin typeface="Times New Roman" pitchFamily="18" charset="0"/>
                <a:ea typeface="黑体" pitchFamily="49" charset="-122"/>
              </a:rPr>
              <a:t>(NP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</a:rPr>
              <a:t>类</a:t>
            </a:r>
            <a:r>
              <a:rPr lang="en-US" altLang="zh-CN" sz="2800" dirty="0" smtClean="0">
                <a:latin typeface="Times New Roman" pitchFamily="18" charset="0"/>
                <a:ea typeface="黑体" pitchFamily="49" charset="-122"/>
              </a:rPr>
              <a:t>)</a:t>
            </a:r>
          </a:p>
          <a:p>
            <a:pPr marL="0" lvl="1"/>
            <a:r>
              <a:rPr lang="zh-CN" altLang="en-US" sz="2800" dirty="0" smtClean="0">
                <a:latin typeface="Times New Roman" pitchFamily="18" charset="0"/>
                <a:ea typeface="黑体" pitchFamily="49" charset="-122"/>
              </a:rPr>
              <a:t>           第三类困难：用于产生智能行为的基本结构存在某些限制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1969-1979 </a:t>
            </a:r>
            <a:r>
              <a:rPr lang="zh-CN" altLang="en-US" dirty="0" smtClean="0"/>
              <a:t>基于知识的系统：力量的秘诀 （领域知识，专家系统）</a:t>
            </a:r>
            <a:endParaRPr lang="en-US" altLang="zh-CN" dirty="0" smtClean="0"/>
          </a:p>
          <a:p>
            <a:r>
              <a:rPr lang="en-US" altLang="zh-CN" dirty="0" smtClean="0"/>
              <a:t>1980-</a:t>
            </a:r>
            <a:r>
              <a:rPr lang="zh-CN" altLang="en-US" dirty="0" smtClean="0"/>
              <a:t>现在 人工智能成为产业</a:t>
            </a:r>
            <a:endParaRPr lang="en-US" altLang="zh-CN" dirty="0" smtClean="0"/>
          </a:p>
          <a:p>
            <a:r>
              <a:rPr lang="en-US" altLang="zh-CN" dirty="0" smtClean="0"/>
              <a:t>1986-</a:t>
            </a:r>
            <a:r>
              <a:rPr lang="zh-CN" altLang="en-US" dirty="0" smtClean="0"/>
              <a:t>现在 神经网络的回归 （</a:t>
            </a:r>
            <a:r>
              <a:rPr lang="en-US" altLang="zh-CN" dirty="0" smtClean="0"/>
              <a:t>BP</a:t>
            </a:r>
            <a:r>
              <a:rPr lang="zh-CN" altLang="en-US" dirty="0" smtClean="0"/>
              <a:t>算法）</a:t>
            </a:r>
            <a:endParaRPr lang="en-US" altLang="zh-CN" dirty="0" smtClean="0"/>
          </a:p>
          <a:p>
            <a:r>
              <a:rPr lang="en-US" altLang="zh-CN" dirty="0" smtClean="0"/>
              <a:t>1987-</a:t>
            </a:r>
            <a:r>
              <a:rPr lang="zh-CN" altLang="en-US" dirty="0" smtClean="0"/>
              <a:t>现在 人工智能成为科学</a:t>
            </a:r>
            <a:endParaRPr lang="en-US" altLang="zh-CN" dirty="0" smtClean="0"/>
          </a:p>
          <a:p>
            <a:r>
              <a:rPr lang="en-US" altLang="zh-CN" b="1" dirty="0" smtClean="0"/>
              <a:t>1995-</a:t>
            </a:r>
            <a:r>
              <a:rPr lang="zh-CN" altLang="en-US" b="1" dirty="0" smtClean="0"/>
              <a:t>现在 智能</a:t>
            </a:r>
            <a:r>
              <a:rPr lang="en-US" altLang="zh-CN" b="1" dirty="0" smtClean="0"/>
              <a:t>Agent</a:t>
            </a:r>
            <a:r>
              <a:rPr lang="zh-CN" altLang="en-US" b="1" dirty="0" smtClean="0"/>
              <a:t>的出现</a:t>
            </a:r>
            <a:endParaRPr lang="en-US" altLang="zh-CN" b="1" dirty="0" smtClean="0"/>
          </a:p>
          <a:p>
            <a:r>
              <a:rPr lang="en-US" altLang="zh-CN" dirty="0" smtClean="0"/>
              <a:t>2001-</a:t>
            </a:r>
            <a:r>
              <a:rPr lang="zh-CN" altLang="en-US" dirty="0" smtClean="0"/>
              <a:t>现在 大数据的可用性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D86DC9-2D2A-4CAC-BAA5-5046F459660C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854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0600" y="768350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946150" y="4862513"/>
            <a:ext cx="5207000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endParaRPr lang="en-US" altLang="zh-CN" smtClean="0"/>
          </a:p>
        </p:txBody>
      </p:sp>
      <p:sp>
        <p:nvSpPr>
          <p:cNvPr id="41988" name="Slide Number Placeholder 3"/>
          <p:cNvSpPr txBox="1">
            <a:spLocks noGrp="1"/>
          </p:cNvSpPr>
          <p:nvPr/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FB63D50F-F6A4-4EA6-AEA0-482FD7B6C44F}" type="slidenum">
              <a:rPr lang="en-US" altLang="zh-CN" sz="1300">
                <a:solidFill>
                  <a:schemeClr val="bg1"/>
                </a:solidFill>
              </a:rPr>
              <a:pPr algn="r" eaLnBrk="1" hangingPunct="1"/>
              <a:t>3</a:t>
            </a:fld>
            <a:endParaRPr lang="en-US" altLang="zh-CN" sz="1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191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r>
              <a:rPr lang="zh-CN" altLang="en-US" dirty="0" smtClean="0"/>
              <a:t>人工智能的历史</a:t>
            </a:r>
            <a:endParaRPr lang="en-US" altLang="zh-CN" dirty="0" smtClean="0"/>
          </a:p>
          <a:p>
            <a:r>
              <a:rPr lang="en-US" altLang="zh-CN" dirty="0" smtClean="0"/>
              <a:t>1943-1955 </a:t>
            </a:r>
            <a:r>
              <a:rPr lang="zh-CN" altLang="en-US" dirty="0" smtClean="0"/>
              <a:t>人工智能孕育期</a:t>
            </a:r>
            <a:endParaRPr lang="en-US" altLang="zh-CN" dirty="0" smtClean="0"/>
          </a:p>
          <a:p>
            <a:r>
              <a:rPr lang="en-US" altLang="zh-CN" b="1" dirty="0" smtClean="0"/>
              <a:t>1956 </a:t>
            </a:r>
            <a:r>
              <a:rPr lang="zh-CN" altLang="en-US" b="1" dirty="0" smtClean="0"/>
              <a:t>人工智能诞生起</a:t>
            </a:r>
            <a:endParaRPr lang="en-US" altLang="zh-CN" b="1" dirty="0" smtClean="0"/>
          </a:p>
          <a:p>
            <a:r>
              <a:rPr lang="zh-CN" altLang="en-US" dirty="0" smtClean="0"/>
              <a:t>    达特莫斯会议</a:t>
            </a:r>
            <a:br>
              <a:rPr lang="zh-CN" altLang="en-US" dirty="0" smtClean="0"/>
            </a:br>
            <a:r>
              <a:rPr lang="zh-CN" altLang="en-US" dirty="0" smtClean="0"/>
              <a:t>　　</a:t>
            </a:r>
            <a:r>
              <a:rPr lang="en-US" altLang="zh-CN" dirty="0" smtClean="0"/>
              <a:t>1956</a:t>
            </a:r>
            <a:r>
              <a:rPr lang="zh-CN" altLang="en-US" dirty="0" smtClean="0"/>
              <a:t>年夏天， 美国达特莫斯大学（</a:t>
            </a:r>
            <a:r>
              <a:rPr lang="en-US" altLang="zh-CN" dirty="0" smtClean="0"/>
              <a:t>Dartmouth</a:t>
            </a:r>
            <a:r>
              <a:rPr lang="zh-CN" altLang="en-US" dirty="0" smtClean="0"/>
              <a:t>）召开了一次影响深远的历史性会议。这次聚会本来属于朋友间沙龙式的学术研讨，与会者也仅仅只有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个人。主要发起人是该校青年助教麦卡锡，此外会议发起者还有哈佛大学明斯基、贝尔实验室申龙（</a:t>
            </a:r>
            <a:r>
              <a:rPr lang="en-US" altLang="zh-CN" dirty="0" err="1" smtClean="0"/>
              <a:t>E.Shannon</a:t>
            </a:r>
            <a:r>
              <a:rPr lang="zh-CN" altLang="en-US" dirty="0" smtClean="0"/>
              <a:t>）和</a:t>
            </a:r>
            <a:r>
              <a:rPr lang="en-US" altLang="zh-CN" dirty="0" smtClean="0"/>
              <a:t>IBM</a:t>
            </a:r>
            <a:r>
              <a:rPr lang="zh-CN" altLang="en-US" dirty="0" smtClean="0"/>
              <a:t>公司信息研究中心罗彻斯特（</a:t>
            </a:r>
            <a:r>
              <a:rPr lang="en-US" altLang="zh-CN" dirty="0" smtClean="0"/>
              <a:t>N. </a:t>
            </a:r>
            <a:r>
              <a:rPr lang="en-US" altLang="zh-CN" dirty="0" err="1" smtClean="0"/>
              <a:t>Lochester</a:t>
            </a:r>
            <a:r>
              <a:rPr lang="zh-CN" altLang="en-US" dirty="0" smtClean="0"/>
              <a:t>），他们邀请了卡内基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梅隆大学纽厄尔和赫伯特</a:t>
            </a:r>
            <a:r>
              <a:rPr lang="en-US" altLang="zh-CN" dirty="0" smtClean="0"/>
              <a:t>?</a:t>
            </a:r>
            <a:r>
              <a:rPr lang="zh-CN" altLang="en-US" dirty="0" smtClean="0"/>
              <a:t>西蒙、麻省理工学院塞夫里奇（</a:t>
            </a:r>
            <a:r>
              <a:rPr lang="en-US" altLang="zh-CN" dirty="0" smtClean="0"/>
              <a:t>O. Selfridge</a:t>
            </a:r>
            <a:r>
              <a:rPr lang="zh-CN" altLang="en-US" dirty="0" smtClean="0"/>
              <a:t>）和索罗门夫（</a:t>
            </a:r>
            <a:r>
              <a:rPr lang="en-US" altLang="zh-CN" dirty="0" err="1" smtClean="0"/>
              <a:t>R.Solomamff</a:t>
            </a:r>
            <a:r>
              <a:rPr lang="zh-CN" altLang="en-US" dirty="0" smtClean="0"/>
              <a:t>），以及</a:t>
            </a:r>
            <a:r>
              <a:rPr lang="en-US" altLang="zh-CN" dirty="0" smtClean="0"/>
              <a:t>IBM</a:t>
            </a:r>
            <a:r>
              <a:rPr lang="zh-CN" altLang="en-US" dirty="0" smtClean="0"/>
              <a:t>公司塞缪尔（</a:t>
            </a:r>
            <a:r>
              <a:rPr lang="en-US" altLang="zh-CN" dirty="0" err="1" smtClean="0"/>
              <a:t>A.Samuel</a:t>
            </a:r>
            <a:r>
              <a:rPr lang="zh-CN" altLang="en-US" dirty="0" smtClean="0"/>
              <a:t>）和莫尔（</a:t>
            </a:r>
            <a:r>
              <a:rPr lang="en-US" altLang="zh-CN" dirty="0" err="1" smtClean="0"/>
              <a:t>T.More</a:t>
            </a:r>
            <a:r>
              <a:rPr lang="zh-CN" altLang="en-US" dirty="0" smtClean="0"/>
              <a:t>）。这些青年学者的研究专业包括数学、心理学、神经生理学、信息论和电脑科学，分别从不同的角度共同探讨人工智能的可能性。他们的名字人们并不陌生，例如申龙是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信息论</a:t>
            </a:r>
            <a:r>
              <a:rPr lang="en-US" altLang="zh-CN" dirty="0" smtClean="0"/>
              <a:t>》</a:t>
            </a:r>
            <a:r>
              <a:rPr lang="zh-CN" altLang="en-US" dirty="0" smtClean="0"/>
              <a:t>的创始人，塞缪尔编写了第一个电脑跳棋程序，麦卡锡、明斯基、纽厄尔和西蒙都是“图林奖”的获奖者。</a:t>
            </a:r>
            <a:br>
              <a:rPr lang="zh-CN" altLang="en-US" dirty="0" smtClean="0"/>
            </a:br>
            <a:r>
              <a:rPr lang="zh-CN" altLang="en-US" dirty="0" smtClean="0"/>
              <a:t>　　达特莫斯会议历时长达两个多月，学者们在充分讨论的基础上，首次提出了“人工智能” （</a:t>
            </a:r>
            <a:r>
              <a:rPr lang="en-US" altLang="zh-CN" dirty="0" smtClean="0"/>
              <a:t>Artificial Intelligence</a:t>
            </a:r>
            <a:r>
              <a:rPr lang="zh-CN" altLang="en-US" dirty="0" smtClean="0"/>
              <a:t>）这一术语，标志着人工智能（</a:t>
            </a:r>
            <a:r>
              <a:rPr lang="en-US" altLang="zh-CN" dirty="0" smtClean="0"/>
              <a:t>AI</a:t>
            </a:r>
            <a:r>
              <a:rPr lang="zh-CN" altLang="en-US" dirty="0" smtClean="0"/>
              <a:t>）作为一门新兴学科正式诞生。</a:t>
            </a:r>
            <a:br>
              <a:rPr lang="zh-CN" altLang="en-US" dirty="0" smtClean="0"/>
            </a:br>
            <a:endParaRPr lang="en-US" altLang="zh-CN" dirty="0" smtClean="0"/>
          </a:p>
          <a:p>
            <a:r>
              <a:rPr lang="en-US" altLang="zh-CN" dirty="0" smtClean="0"/>
              <a:t>1952-1969 </a:t>
            </a:r>
            <a:r>
              <a:rPr lang="zh-CN" altLang="en-US" dirty="0" smtClean="0"/>
              <a:t>早期热情，巨大期望 </a:t>
            </a:r>
            <a:r>
              <a:rPr lang="en-US" altLang="zh-CN" dirty="0" smtClean="0"/>
              <a:t>(57</a:t>
            </a:r>
            <a:r>
              <a:rPr lang="zh-CN" altLang="en-US" dirty="0" smtClean="0"/>
              <a:t>年，西蒙预言：</a:t>
            </a:r>
            <a:r>
              <a:rPr lang="en-US" altLang="zh-CN" dirty="0" smtClean="0"/>
              <a:t>10</a:t>
            </a:r>
            <a:r>
              <a:rPr lang="zh-CN" altLang="en-US" dirty="0" smtClean="0"/>
              <a:t>年内计算机将成为国际象棋冠军</a:t>
            </a:r>
            <a:r>
              <a:rPr lang="en-US" altLang="zh-CN" dirty="0" smtClean="0"/>
              <a:t>)</a:t>
            </a:r>
          </a:p>
          <a:p>
            <a:r>
              <a:rPr lang="en-US" altLang="zh-CN" b="1" dirty="0" smtClean="0"/>
              <a:t>1966-1973 </a:t>
            </a:r>
            <a:r>
              <a:rPr lang="zh-CN" altLang="en-US" b="1" dirty="0" smtClean="0"/>
              <a:t>现实困难</a:t>
            </a:r>
            <a:endParaRPr lang="en-US" altLang="zh-CN" b="1" dirty="0" smtClean="0"/>
          </a:p>
          <a:p>
            <a:pPr marL="0" lvl="1"/>
            <a:r>
              <a:rPr lang="zh-CN" altLang="en-US" sz="2800" dirty="0" smtClean="0">
                <a:latin typeface="Times New Roman" pitchFamily="18" charset="0"/>
                <a:ea typeface="黑体" pitchFamily="49" charset="-122"/>
              </a:rPr>
              <a:t>           第一类困难</a:t>
            </a:r>
            <a:r>
              <a:rPr lang="en-US" altLang="zh-CN" sz="2800" dirty="0" smtClean="0">
                <a:latin typeface="Times New Roman" pitchFamily="18" charset="0"/>
                <a:ea typeface="黑体" pitchFamily="49" charset="-122"/>
              </a:rPr>
              <a:t>: 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</a:rPr>
              <a:t>缺少主题知识</a:t>
            </a:r>
            <a:r>
              <a:rPr lang="en-US" altLang="zh-CN" sz="2800" dirty="0" smtClean="0">
                <a:latin typeface="Times New Roman" pitchFamily="18" charset="0"/>
                <a:ea typeface="黑体" pitchFamily="49" charset="-122"/>
              </a:rPr>
              <a:t>(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</a:rPr>
              <a:t>通用而非专门化</a:t>
            </a:r>
            <a:r>
              <a:rPr lang="en-US" altLang="zh-CN" sz="2800" dirty="0" smtClean="0">
                <a:latin typeface="Times New Roman" pitchFamily="18" charset="0"/>
                <a:ea typeface="黑体" pitchFamily="49" charset="-122"/>
              </a:rPr>
              <a:t>)</a:t>
            </a:r>
          </a:p>
          <a:p>
            <a:pPr marL="0" lvl="1"/>
            <a:r>
              <a:rPr lang="zh-CN" altLang="en-US" sz="2800" dirty="0" smtClean="0">
                <a:latin typeface="Times New Roman" pitchFamily="18" charset="0"/>
                <a:ea typeface="黑体" pitchFamily="49" charset="-122"/>
              </a:rPr>
              <a:t>           第二类困难：</a:t>
            </a:r>
            <a:r>
              <a:rPr lang="en-US" altLang="zh-CN" sz="2800" dirty="0" smtClean="0">
                <a:latin typeface="Times New Roman" pitchFamily="18" charset="0"/>
                <a:ea typeface="黑体" pitchFamily="49" charset="-122"/>
              </a:rPr>
              <a:t>AI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</a:rPr>
              <a:t>试图解决的很多问题是不可操作的</a:t>
            </a:r>
            <a:r>
              <a:rPr lang="en-US" altLang="zh-CN" sz="2800" dirty="0" smtClean="0">
                <a:latin typeface="Times New Roman" pitchFamily="18" charset="0"/>
                <a:ea typeface="黑体" pitchFamily="49" charset="-122"/>
              </a:rPr>
              <a:t>(NP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</a:rPr>
              <a:t>类</a:t>
            </a:r>
            <a:r>
              <a:rPr lang="en-US" altLang="zh-CN" sz="2800" dirty="0" smtClean="0">
                <a:latin typeface="Times New Roman" pitchFamily="18" charset="0"/>
                <a:ea typeface="黑体" pitchFamily="49" charset="-122"/>
              </a:rPr>
              <a:t>)</a:t>
            </a:r>
          </a:p>
          <a:p>
            <a:pPr marL="0" lvl="1"/>
            <a:r>
              <a:rPr lang="zh-CN" altLang="en-US" sz="2800" dirty="0" smtClean="0">
                <a:latin typeface="Times New Roman" pitchFamily="18" charset="0"/>
                <a:ea typeface="黑体" pitchFamily="49" charset="-122"/>
              </a:rPr>
              <a:t>           第三类困难：用于产生智能行为的基本结构存在某些限制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1969-1979 </a:t>
            </a:r>
            <a:r>
              <a:rPr lang="zh-CN" altLang="en-US" dirty="0" smtClean="0"/>
              <a:t>基于知识的系统：力量的秘诀 （领域知识，专家系统）</a:t>
            </a:r>
            <a:endParaRPr lang="en-US" altLang="zh-CN" dirty="0" smtClean="0"/>
          </a:p>
          <a:p>
            <a:r>
              <a:rPr lang="en-US" altLang="zh-CN" dirty="0" smtClean="0"/>
              <a:t>1980-</a:t>
            </a:r>
            <a:r>
              <a:rPr lang="zh-CN" altLang="en-US" dirty="0" smtClean="0"/>
              <a:t>现在 人工智能成为产业</a:t>
            </a:r>
            <a:endParaRPr lang="en-US" altLang="zh-CN" dirty="0" smtClean="0"/>
          </a:p>
          <a:p>
            <a:r>
              <a:rPr lang="en-US" altLang="zh-CN" dirty="0" smtClean="0"/>
              <a:t>1986-</a:t>
            </a:r>
            <a:r>
              <a:rPr lang="zh-CN" altLang="en-US" dirty="0" smtClean="0"/>
              <a:t>现在 神经网络的回归 （</a:t>
            </a:r>
            <a:r>
              <a:rPr lang="en-US" altLang="zh-CN" dirty="0" smtClean="0"/>
              <a:t>BP</a:t>
            </a:r>
            <a:r>
              <a:rPr lang="zh-CN" altLang="en-US" dirty="0" smtClean="0"/>
              <a:t>算法）</a:t>
            </a:r>
            <a:endParaRPr lang="en-US" altLang="zh-CN" dirty="0" smtClean="0"/>
          </a:p>
          <a:p>
            <a:r>
              <a:rPr lang="en-US" altLang="zh-CN" dirty="0" smtClean="0"/>
              <a:t>1987-</a:t>
            </a:r>
            <a:r>
              <a:rPr lang="zh-CN" altLang="en-US" dirty="0" smtClean="0"/>
              <a:t>现在 人工智能成为科学</a:t>
            </a:r>
            <a:endParaRPr lang="en-US" altLang="zh-CN" dirty="0" smtClean="0"/>
          </a:p>
          <a:p>
            <a:r>
              <a:rPr lang="en-US" altLang="zh-CN" b="1" dirty="0" smtClean="0"/>
              <a:t>1995-</a:t>
            </a:r>
            <a:r>
              <a:rPr lang="zh-CN" altLang="en-US" b="1" dirty="0" smtClean="0"/>
              <a:t>现在 智能</a:t>
            </a:r>
            <a:r>
              <a:rPr lang="en-US" altLang="zh-CN" b="1" dirty="0" smtClean="0"/>
              <a:t>Agent</a:t>
            </a:r>
            <a:r>
              <a:rPr lang="zh-CN" altLang="en-US" b="1" dirty="0" smtClean="0"/>
              <a:t>的出现</a:t>
            </a:r>
            <a:endParaRPr lang="en-US" altLang="zh-CN" b="1" dirty="0" smtClean="0"/>
          </a:p>
          <a:p>
            <a:r>
              <a:rPr lang="en-US" altLang="zh-CN" dirty="0" smtClean="0"/>
              <a:t>2001-</a:t>
            </a:r>
            <a:r>
              <a:rPr lang="zh-CN" altLang="en-US" dirty="0" smtClean="0"/>
              <a:t>现在 大数据的可用性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D86DC9-2D2A-4CAC-BAA5-5046F459660C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854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模仿游戏</a:t>
            </a:r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05C52BC-BF89-41C7-BE62-3C207B1955D9}" type="slidenum">
              <a:rPr lang="zh-CN" altLang="en-US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374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F0F651-891B-4BE7-9F1C-8BF4178CFE06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14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zh-CN" smtClean="0"/>
              <a:t>围棋是一个完全信息的博弈，而德州扑克是非完全信息博弈。相应的技术难度不同。在这两个领域里面，机器都已经战胜了人类</a:t>
            </a:r>
            <a:endParaRPr lang="zh-CN" altLang="en-US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B7832BF-5FC1-4D90-ADDF-2382157D3C11}" type="slidenum">
              <a:rPr lang="zh-CN" altLang="en-US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821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F0F651-891B-4BE7-9F1C-8BF4178CFE06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149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自然语音处理，人工智能皇冠上的明珠！</a:t>
            </a:r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575C377-83CF-4108-AB3D-42EBB97383CE}" type="slidenum">
              <a:rPr lang="zh-CN" altLang="en-US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23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2799733-D914-403A-BAE3-8DEB9E6A03AD}" type="slidenum">
              <a:rPr lang="zh-CN" altLang="en-US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018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 smtClean="0"/>
              <a:t>机器人公民索菲亚</a:t>
            </a:r>
          </a:p>
          <a:p>
            <a:r>
              <a:rPr lang="zh-CN" altLang="en-US" dirty="0" smtClean="0"/>
              <a:t>索菲亚长得像人，非常像，不仅仅是形态，包括面部表情的表达。</a:t>
            </a:r>
          </a:p>
          <a:p>
            <a:r>
              <a:rPr lang="zh-CN" altLang="en-US" dirty="0" smtClean="0"/>
              <a:t>索菲亚被设计为女性，由美国公司 </a:t>
            </a:r>
            <a:r>
              <a:rPr lang="en-US" altLang="zh-CN" dirty="0" smtClean="0"/>
              <a:t>Hanson Robotics </a:t>
            </a:r>
            <a:r>
              <a:rPr lang="zh-CN" altLang="en-US" dirty="0" smtClean="0"/>
              <a:t>一手打造，外表以奥黛丽</a:t>
            </a:r>
            <a:r>
              <a:rPr lang="en-US" altLang="zh-CN" dirty="0" smtClean="0"/>
              <a:t>.</a:t>
            </a:r>
            <a:r>
              <a:rPr lang="zh-CN" altLang="en-US" dirty="0" smtClean="0"/>
              <a:t>赫本和创始人大卫汉森（</a:t>
            </a:r>
            <a:r>
              <a:rPr lang="en-US" altLang="zh-CN" dirty="0" smtClean="0"/>
              <a:t>David Hanson</a:t>
            </a:r>
            <a:r>
              <a:rPr lang="zh-CN" altLang="en-US" dirty="0" smtClean="0"/>
              <a:t>）妻子为原型。她的皮肤是使用一种名叫</a:t>
            </a:r>
            <a:r>
              <a:rPr lang="en-US" altLang="zh-CN" dirty="0" err="1" smtClean="0"/>
              <a:t>Frubber</a:t>
            </a:r>
            <a:r>
              <a:rPr lang="zh-CN" altLang="en-US" dirty="0" smtClean="0"/>
              <a:t>的仿生皮肤材料制成的，这种材料类似一种弹性橡胶，毛孔大小能达到</a:t>
            </a:r>
            <a:r>
              <a:rPr lang="en-US" altLang="zh-CN" dirty="0" smtClean="0"/>
              <a:t>4</a:t>
            </a:r>
            <a:r>
              <a:rPr lang="zh-CN" altLang="en-US" dirty="0" smtClean="0"/>
              <a:t>至</a:t>
            </a:r>
            <a:r>
              <a:rPr lang="en-US" altLang="zh-CN" dirty="0" smtClean="0"/>
              <a:t>40</a:t>
            </a:r>
            <a:r>
              <a:rPr lang="zh-CN" altLang="en-US" dirty="0" smtClean="0"/>
              <a:t>毫微米（十亿分之一米），和人类几乎没有差别。另外，通过在眼睛和胸前装摄像头，以及人工智能技术，索菲亚可以感知、观察、识别身边人的动作、表情，并作出相应回应。目前，索菲亚可以模拟</a:t>
            </a:r>
            <a:r>
              <a:rPr lang="en-US" altLang="zh-CN" dirty="0" smtClean="0"/>
              <a:t>62</a:t>
            </a:r>
            <a:r>
              <a:rPr lang="zh-CN" altLang="en-US" dirty="0" smtClean="0"/>
              <a:t>种人类表情。</a:t>
            </a:r>
          </a:p>
          <a:p>
            <a:endParaRPr lang="zh-CN" altLang="en-US" dirty="0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009AAE7-A24F-4772-80F1-68A05448B748}" type="slidenum">
              <a:rPr lang="zh-CN" altLang="en-US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82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F0F651-891B-4BE7-9F1C-8BF4178CFE06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80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zh-CN" smtClean="0"/>
              <a:t>为什么会是现在？为什么现在正好是这个拐点？人工智能为什么现在进步的如此之快？首先人工智能发展的必要因素，我们就说是三要素吧。第一个因素，是数据。你没有大量的数据，你就没法学；第二是运算能力；第三个就是算法。那这三个要素为什么现在突然爆发了？我们看其实就是数据和运算能力的提升到了一个临界点，这个点以后，很多原来解决不了的问题，变得能解决了。</a:t>
            </a:r>
          </a:p>
          <a:p>
            <a:endParaRPr lang="zh-CN" altLang="en-US" smtClean="0"/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11B3CDA-D552-4008-A1DA-D484377B66BF}" type="slidenum">
              <a:rPr lang="zh-CN" altLang="en-US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891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54728A-BE4F-480F-ADDD-0C629B08481D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100</a:t>
            </a:r>
            <a:r>
              <a:rPr lang="zh-CN" altLang="en-US" dirty="0" smtClean="0"/>
              <a:t>多个国家包括</a:t>
            </a:r>
            <a:r>
              <a:rPr lang="en-US" altLang="zh-CN" dirty="0" smtClean="0"/>
              <a:t>MIT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CUM, STANFORD</a:t>
            </a:r>
            <a:r>
              <a:rPr lang="zh-CN" altLang="en-US" dirty="0" smtClean="0"/>
              <a:t>等国际国内在内的</a:t>
            </a:r>
            <a:r>
              <a:rPr lang="en-US" altLang="zh-CN" dirty="0" smtClean="0"/>
              <a:t>1200</a:t>
            </a:r>
            <a:r>
              <a:rPr lang="zh-CN" altLang="en-US" dirty="0" smtClean="0"/>
              <a:t>余所大学都一直用它做为教材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Stuart Russell (</a:t>
            </a:r>
            <a:r>
              <a:rPr lang="zh-CN" altLang="en-US" dirty="0" smtClean="0"/>
              <a:t>斯图尔特</a:t>
            </a:r>
            <a:r>
              <a:rPr lang="en-US" altLang="zh-CN" dirty="0" smtClean="0"/>
              <a:t>.</a:t>
            </a:r>
            <a:r>
              <a:rPr lang="zh-CN" altLang="en-US" dirty="0" smtClean="0"/>
              <a:t>拉塞尔，美国人工智能学会会士</a:t>
            </a:r>
            <a:r>
              <a:rPr lang="en-US" altLang="zh-CN" dirty="0" smtClean="0"/>
              <a:t>), Peter </a:t>
            </a:r>
            <a:r>
              <a:rPr lang="en-US" altLang="zh-CN" dirty="0" err="1" smtClean="0"/>
              <a:t>Norvig</a:t>
            </a:r>
            <a:r>
              <a:rPr lang="en-US" altLang="zh-CN" dirty="0" smtClean="0"/>
              <a:t> (</a:t>
            </a:r>
            <a:r>
              <a:rPr lang="zh-CN" altLang="en-US" dirty="0" smtClean="0"/>
              <a:t>皮特</a:t>
            </a:r>
            <a:r>
              <a:rPr lang="en-US" altLang="zh-CN" dirty="0" smtClean="0"/>
              <a:t>.</a:t>
            </a:r>
            <a:r>
              <a:rPr lang="zh-CN" altLang="en-US" dirty="0" smtClean="0"/>
              <a:t>诺米格，</a:t>
            </a:r>
            <a:r>
              <a:rPr lang="en-US" altLang="zh-CN" dirty="0" err="1" smtClean="0"/>
              <a:t>google</a:t>
            </a:r>
            <a:r>
              <a:rPr lang="en-US" altLang="zh-CN" dirty="0" smtClean="0"/>
              <a:t> </a:t>
            </a:r>
            <a:r>
              <a:rPr lang="zh-CN" altLang="en-US" dirty="0" smtClean="0"/>
              <a:t>研究院主管</a:t>
            </a:r>
            <a:r>
              <a:rPr lang="en-US" altLang="zh-CN" dirty="0" smtClean="0"/>
              <a:t>) </a:t>
            </a:r>
            <a:endParaRPr lang="zh-CN" altLang="en-US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4807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zh-CN" smtClean="0"/>
              <a:t>基于深度学习的话，会出来一个非常大的理论体系来支撑现在的发展。引用吴恩达的一个说法，就是说，他说有监督学习方面，深度学习可以超越几乎其他所有的算法，只要数据量足够。只要数据量够大，深度学习能不断逼近真实函数。</a:t>
            </a:r>
            <a:endParaRPr lang="zh-CN" altLang="en-US" smtClean="0"/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25DAB17-8928-4D8F-A5D1-2CF43EA82AB6}" type="slidenum">
              <a:rPr lang="zh-CN" altLang="en-US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526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5DA7FE9-AB88-4379-97FD-648A0EE06558}" type="slidenum">
              <a:rPr lang="zh-CN" altLang="en-US" smtClean="0"/>
              <a:pPr>
                <a:defRPr/>
              </a:pPr>
              <a:t>55</a:t>
            </a:fld>
            <a:endParaRPr lang="en-US" altLang="zh-CN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清代大才子袁枚</a:t>
            </a:r>
            <a:r>
              <a:rPr lang="en-US" altLang="zh-CN" b="1" dirty="0" smtClean="0"/>
              <a:t>《</a:t>
            </a:r>
            <a:r>
              <a:rPr lang="zh-CN" altLang="en-US" b="1" dirty="0" smtClean="0"/>
              <a:t>苔</a:t>
            </a:r>
            <a:r>
              <a:rPr lang="en-US" altLang="zh-CN" b="1" dirty="0" smtClean="0"/>
              <a:t>》</a:t>
            </a:r>
            <a:r>
              <a:rPr lang="zh-CN" altLang="en-US" b="1" dirty="0" smtClean="0"/>
              <a:t>：白日不到处，青春恰自来；苔花如米小，也学牡丹开。</a:t>
            </a:r>
            <a:endParaRPr lang="en-US" altLang="zh-CN" b="1" dirty="0" smtClean="0"/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425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59F282-53D0-403B-A321-AC921252CEEE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  <p:sp>
        <p:nvSpPr>
          <p:cNvPr id="69636" name="幻灯片图像占位符 1"/>
          <p:cNvSpPr txBox="1">
            <a:spLocks noRot="1" noChangeAspect="1"/>
          </p:cNvSpPr>
          <p:nvPr/>
        </p:nvSpPr>
        <p:spPr bwMode="auto">
          <a:xfrm>
            <a:off x="958850" y="773113"/>
            <a:ext cx="5114925" cy="383857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9048" tIns="49524" rIns="99048" bIns="49524" anchor="ctr"/>
          <a:lstStyle/>
          <a:p>
            <a:endParaRPr lang="zh-CN" altLang="en-US"/>
          </a:p>
        </p:txBody>
      </p:sp>
      <p:sp>
        <p:nvSpPr>
          <p:cNvPr id="69637" name="灯片编号占位符 1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/>
            <a:fld id="{FAFF7364-7296-4839-A750-C640301BAD20}" type="slidenum">
              <a:rPr lang="en-US" altLang="zh-CN" sz="1300"/>
              <a:pPr algn="r"/>
              <a:t>5</a:t>
            </a:fld>
            <a:endParaRPr lang="en-US" altLang="zh-CN" sz="1300"/>
          </a:p>
        </p:txBody>
      </p:sp>
      <p:sp>
        <p:nvSpPr>
          <p:cNvPr id="69638" name="灯片编号占位符 5"/>
          <p:cNvSpPr txBox="1">
            <a:spLocks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84013456-3F76-4613-9D0D-ED2E62E90EBE}" type="slidenum">
              <a:rPr lang="en-US" altLang="ko-KR" sz="1400"/>
              <a:pPr algn="r"/>
              <a:t>5</a:t>
            </a:fld>
            <a:endParaRPr lang="en-US" altLang="ko-KR" sz="140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035050" y="849313"/>
            <a:ext cx="4953000" cy="509587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altLang="zh-CN" sz="4000" b="1" i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49" charset="-122"/>
                <a:cs typeface="+mj-cs"/>
              </a:rPr>
              <a:t>Authors</a:t>
            </a:r>
            <a:endParaRPr lang="zh-CN" altLang="en-US" sz="4000" b="1" i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黑体" pitchFamily="49" charset="-122"/>
              <a:cs typeface="+mj-cs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827088" y="3933825"/>
            <a:ext cx="2646362" cy="1335088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zh-CN" sz="2400" b="1" kern="0" dirty="0">
                <a:latin typeface="Times New Roman" pitchFamily="18" charset="0"/>
                <a:ea typeface="华文仿宋" pitchFamily="2" charset="-122"/>
              </a:rPr>
              <a:t>Stuart Russell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zh-CN" sz="2400" b="1" kern="0" dirty="0">
                <a:latin typeface="Times New Roman" pitchFamily="18" charset="0"/>
                <a:ea typeface="华文仿宋" pitchFamily="2" charset="-122"/>
              </a:rPr>
              <a:t>Professor at UC Berkeley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zh-CN" sz="2400" b="1" kern="0" dirty="0">
                <a:latin typeface="Times New Roman" pitchFamily="18" charset="0"/>
                <a:ea typeface="华文仿宋" pitchFamily="2" charset="-122"/>
              </a:rPr>
              <a:t>Dr. from Stanford Univ. in 1986</a:t>
            </a:r>
          </a:p>
        </p:txBody>
      </p:sp>
      <p:pic>
        <p:nvPicPr>
          <p:cNvPr id="69641" name="Picture 4" descr="russell4-sm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3713" y="1700213"/>
            <a:ext cx="1414462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2" name="Picture 5" descr="45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11650" y="1687513"/>
            <a:ext cx="1439863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43" name="Rectangle 6"/>
          <p:cNvSpPr>
            <a:spLocks noChangeArrowheads="1"/>
          </p:cNvSpPr>
          <p:nvPr/>
        </p:nvSpPr>
        <p:spPr bwMode="auto">
          <a:xfrm>
            <a:off x="4572000" y="3933825"/>
            <a:ext cx="25273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>
                <a:latin typeface="Times New Roman" pitchFamily="18" charset="0"/>
                <a:ea typeface="华文仿宋" pitchFamily="2" charset="-122"/>
              </a:rPr>
              <a:t>Peter Norvig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>
                <a:latin typeface="Times New Roman" pitchFamily="18" charset="0"/>
                <a:ea typeface="华文仿宋" pitchFamily="2" charset="-122"/>
              </a:rPr>
              <a:t>Director of Research, Google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>
                <a:latin typeface="Times New Roman" pitchFamily="18" charset="0"/>
                <a:ea typeface="华文仿宋" pitchFamily="2" charset="-122"/>
              </a:rPr>
              <a:t>Dr. from UC Berkeley in 1985</a:t>
            </a:r>
          </a:p>
        </p:txBody>
      </p:sp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5391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主要内容：</a:t>
            </a:r>
            <a:r>
              <a:rPr lang="zh-CN" altLang="en-US" dirty="0" smtClean="0"/>
              <a:t>问题求解；知识与推理；规划；不确定知识与推理；学习；通讯，感知与行动。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F0F651-891B-4BE7-9F1C-8BF4178CFE06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605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计分：出勤（</a:t>
            </a:r>
            <a:r>
              <a:rPr lang="en-US" altLang="zh-CN" dirty="0" smtClean="0"/>
              <a:t>10%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+ </a:t>
            </a:r>
            <a:r>
              <a:rPr lang="zh-CN" altLang="en-US" dirty="0" smtClean="0"/>
              <a:t>完成作业</a:t>
            </a:r>
            <a:r>
              <a:rPr lang="en-US" altLang="zh-CN" dirty="0" smtClean="0"/>
              <a:t>/</a:t>
            </a:r>
            <a:r>
              <a:rPr lang="zh-CN" altLang="en-US" dirty="0" smtClean="0"/>
              <a:t>课题参与</a:t>
            </a:r>
            <a:r>
              <a:rPr lang="en-US" altLang="zh-CN" dirty="0" smtClean="0"/>
              <a:t>/</a:t>
            </a:r>
            <a:r>
              <a:rPr lang="zh-CN" altLang="en-US" dirty="0" smtClean="0"/>
              <a:t>实验项目（</a:t>
            </a:r>
            <a:r>
              <a:rPr lang="en-US" altLang="zh-CN" dirty="0" smtClean="0"/>
              <a:t>40%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+</a:t>
            </a:r>
            <a:r>
              <a:rPr lang="zh-CN" altLang="en-US" dirty="0" smtClean="0"/>
              <a:t>期末考试（</a:t>
            </a:r>
            <a:r>
              <a:rPr lang="en-US" altLang="zh-CN" dirty="0" smtClean="0"/>
              <a:t>50%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Credit : 2</a:t>
            </a:r>
            <a:r>
              <a:rPr lang="zh-CN" altLang="en-US" dirty="0" smtClean="0"/>
              <a:t>学分</a:t>
            </a:r>
          </a:p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9D4662-9C83-4173-91E4-5F1320D11BDA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807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 smtClean="0"/>
              <a:t>预备知识：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编程语言：</a:t>
            </a:r>
            <a:r>
              <a:rPr lang="en-US" altLang="zh-CN" dirty="0" smtClean="0"/>
              <a:t>C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C++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VC++, Java , </a:t>
            </a:r>
            <a:r>
              <a:rPr lang="en-US" altLang="zh-CN" dirty="0" err="1" smtClean="0"/>
              <a:t>Matlab</a:t>
            </a:r>
            <a:endParaRPr lang="en-US" altLang="zh-CN" dirty="0" smtClean="0"/>
          </a:p>
          <a:p>
            <a:r>
              <a:rPr lang="zh-CN" altLang="en-US" dirty="0" smtClean="0"/>
              <a:t>基本知识： 算法复杂度分析，</a:t>
            </a:r>
            <a:r>
              <a:rPr lang="en-US" altLang="zh-CN" dirty="0" smtClean="0"/>
              <a:t>NP</a:t>
            </a:r>
            <a:r>
              <a:rPr lang="zh-CN" altLang="en-US" dirty="0" smtClean="0"/>
              <a:t>难问题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NP-hard problem: </a:t>
            </a:r>
            <a:r>
              <a:rPr lang="zh-CN" altLang="en-US" dirty="0" smtClean="0"/>
              <a:t>无法在多项式时间内找到最优解的问题（问题需要的计算量以指数方式增长）；</a:t>
            </a:r>
            <a:endParaRPr lang="en-US" altLang="zh-CN" dirty="0" smtClean="0"/>
          </a:p>
          <a:p>
            <a:r>
              <a:rPr lang="zh-CN" altLang="en-US" dirty="0" smtClean="0"/>
              <a:t>目前倾向于接受</a:t>
            </a:r>
            <a:r>
              <a:rPr lang="en-US" altLang="zh-CN" dirty="0" smtClean="0"/>
              <a:t>NP</a:t>
            </a:r>
            <a:r>
              <a:rPr lang="zh-CN" altLang="en-US" dirty="0" smtClean="0"/>
              <a:t>完全问题（</a:t>
            </a:r>
            <a:r>
              <a:rPr lang="en-US" altLang="zh-CN" dirty="0" smtClean="0"/>
              <a:t>NP-</a:t>
            </a:r>
            <a:r>
              <a:rPr lang="en-US" altLang="zh-CN" dirty="0" err="1" smtClean="0"/>
              <a:t>Complet</a:t>
            </a:r>
            <a:r>
              <a:rPr lang="zh-CN" altLang="en-US" dirty="0" smtClean="0"/>
              <a:t>或</a:t>
            </a:r>
            <a:r>
              <a:rPr lang="en-US" altLang="zh-CN" dirty="0" smtClean="0"/>
              <a:t>NPC</a:t>
            </a:r>
            <a:r>
              <a:rPr lang="zh-CN" altLang="en-US" dirty="0" smtClean="0"/>
              <a:t>）和</a:t>
            </a:r>
            <a:r>
              <a:rPr lang="en-US" altLang="zh-CN" dirty="0" smtClean="0"/>
              <a:t>NP</a:t>
            </a:r>
            <a:r>
              <a:rPr lang="zh-CN" altLang="en-US" dirty="0" smtClean="0"/>
              <a:t>难题不存在有效算法这一猜想，</a:t>
            </a:r>
            <a:endParaRPr lang="en-US" altLang="zh-CN" dirty="0" smtClean="0"/>
          </a:p>
          <a:p>
            <a:r>
              <a:rPr lang="zh-CN" altLang="en-US" dirty="0" smtClean="0"/>
              <a:t>认为这类问题的大型实例不能用精确算法求解，必须寻求这类问题的</a:t>
            </a:r>
            <a:r>
              <a:rPr lang="zh-CN" altLang="en-US" b="1" dirty="0" smtClean="0"/>
              <a:t>有效的近似算法</a:t>
            </a:r>
            <a:r>
              <a:rPr lang="zh-CN" altLang="en-US" dirty="0" smtClean="0"/>
              <a:t>。</a:t>
            </a:r>
            <a:br>
              <a:rPr lang="zh-CN" altLang="en-US" dirty="0" smtClean="0"/>
            </a:br>
            <a:endParaRPr lang="zh-CN" altLang="en-US" dirty="0" smtClean="0"/>
          </a:p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103A97-4A24-4451-875C-B70CB23CEDD2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167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概率论，离散数学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B7CFF7-9306-424D-9E0B-3158F639F088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585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F0F651-891B-4BE7-9F1C-8BF4178CFE06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555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71600" y="2060520"/>
            <a:ext cx="7048500" cy="1062304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733800"/>
            <a:ext cx="6400800" cy="1752600"/>
          </a:xfrm>
        </p:spPr>
        <p:txBody>
          <a:bodyPr/>
          <a:lstStyle>
            <a:lvl1pPr marL="0" indent="0" algn="ctr">
              <a:buFont typeface="Wingdings 2" pitchFamily="18" charset="2"/>
              <a:buNone/>
              <a:defRPr/>
            </a:lvl1pPr>
          </a:lstStyle>
          <a:p>
            <a:endParaRPr lang="en-US" altLang="zh-CN" dirty="0" smtClean="0"/>
          </a:p>
          <a:p>
            <a:r>
              <a:rPr lang="zh-CN" altLang="en-US" dirty="0" smtClean="0"/>
              <a:t>单击</a:t>
            </a:r>
            <a:r>
              <a:rPr lang="zh-CN" altLang="en-US" dirty="0"/>
              <a:t>此处编辑母版副标题样式</a:t>
            </a:r>
          </a:p>
        </p:txBody>
      </p:sp>
      <p:sp>
        <p:nvSpPr>
          <p:cNvPr id="8" name="Rectangle 16"/>
          <p:cNvSpPr>
            <a:spLocks noChangeArrowheads="1"/>
          </p:cNvSpPr>
          <p:nvPr userDrawn="1"/>
        </p:nvSpPr>
        <p:spPr bwMode="auto">
          <a:xfrm flipV="1">
            <a:off x="1371600" y="3180660"/>
            <a:ext cx="7391400" cy="45719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buClrTx/>
              <a:buFontTx/>
              <a:buNone/>
              <a:defRPr/>
            </a:pPr>
            <a:endParaRPr kumimoji="1" lang="zh-CN" altLang="zh-CN" sz="2400"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3130"/>
            <a:ext cx="1066150" cy="107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498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7465063" y="5158168"/>
            <a:ext cx="1698372" cy="1699833"/>
            <a:chOff x="7255986" y="2773363"/>
            <a:chExt cx="1843088" cy="1844674"/>
          </a:xfrm>
          <a:solidFill>
            <a:srgbClr val="585858">
              <a:alpha val="25000"/>
            </a:srgbClr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506811" y="3117850"/>
              <a:ext cx="160338" cy="166687"/>
            </a:xfrm>
            <a:custGeom>
              <a:avLst/>
              <a:gdLst>
                <a:gd name="T0" fmla="*/ 36 w 157"/>
                <a:gd name="T1" fmla="*/ 105 h 163"/>
                <a:gd name="T2" fmla="*/ 24 w 157"/>
                <a:gd name="T3" fmla="*/ 56 h 163"/>
                <a:gd name="T4" fmla="*/ 58 w 157"/>
                <a:gd name="T5" fmla="*/ 18 h 163"/>
                <a:gd name="T6" fmla="*/ 67 w 157"/>
                <a:gd name="T7" fmla="*/ 9 h 163"/>
                <a:gd name="T8" fmla="*/ 145 w 157"/>
                <a:gd name="T9" fmla="*/ 67 h 163"/>
                <a:gd name="T10" fmla="*/ 152 w 157"/>
                <a:gd name="T11" fmla="*/ 111 h 163"/>
                <a:gd name="T12" fmla="*/ 137 w 157"/>
                <a:gd name="T13" fmla="*/ 82 h 163"/>
                <a:gd name="T14" fmla="*/ 74 w 157"/>
                <a:gd name="T15" fmla="*/ 29 h 163"/>
                <a:gd name="T16" fmla="*/ 44 w 157"/>
                <a:gd name="T17" fmla="*/ 67 h 163"/>
                <a:gd name="T18" fmla="*/ 107 w 157"/>
                <a:gd name="T19" fmla="*/ 158 h 163"/>
                <a:gd name="T20" fmla="*/ 91 w 157"/>
                <a:gd name="T21" fmla="*/ 161 h 163"/>
                <a:gd name="T22" fmla="*/ 36 w 157"/>
                <a:gd name="T23" fmla="*/ 10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163">
                  <a:moveTo>
                    <a:pt x="36" y="105"/>
                  </a:moveTo>
                  <a:cubicBezTo>
                    <a:pt x="26" y="92"/>
                    <a:pt x="0" y="68"/>
                    <a:pt x="24" y="56"/>
                  </a:cubicBezTo>
                  <a:cubicBezTo>
                    <a:pt x="24" y="65"/>
                    <a:pt x="68" y="22"/>
                    <a:pt x="58" y="18"/>
                  </a:cubicBezTo>
                  <a:cubicBezTo>
                    <a:pt x="63" y="12"/>
                    <a:pt x="65" y="10"/>
                    <a:pt x="67" y="9"/>
                  </a:cubicBezTo>
                  <a:cubicBezTo>
                    <a:pt x="94" y="0"/>
                    <a:pt x="130" y="47"/>
                    <a:pt x="145" y="67"/>
                  </a:cubicBezTo>
                  <a:cubicBezTo>
                    <a:pt x="148" y="79"/>
                    <a:pt x="157" y="105"/>
                    <a:pt x="152" y="111"/>
                  </a:cubicBezTo>
                  <a:cubicBezTo>
                    <a:pt x="109" y="90"/>
                    <a:pt x="137" y="92"/>
                    <a:pt x="137" y="82"/>
                  </a:cubicBezTo>
                  <a:cubicBezTo>
                    <a:pt x="126" y="58"/>
                    <a:pt x="88" y="24"/>
                    <a:pt x="74" y="29"/>
                  </a:cubicBezTo>
                  <a:cubicBezTo>
                    <a:pt x="67" y="35"/>
                    <a:pt x="55" y="60"/>
                    <a:pt x="44" y="67"/>
                  </a:cubicBezTo>
                  <a:cubicBezTo>
                    <a:pt x="34" y="87"/>
                    <a:pt x="92" y="139"/>
                    <a:pt x="107" y="158"/>
                  </a:cubicBezTo>
                  <a:cubicBezTo>
                    <a:pt x="99" y="163"/>
                    <a:pt x="97" y="162"/>
                    <a:pt x="91" y="161"/>
                  </a:cubicBezTo>
                  <a:cubicBezTo>
                    <a:pt x="76" y="145"/>
                    <a:pt x="42" y="111"/>
                    <a:pt x="36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7563961" y="3175000"/>
              <a:ext cx="26988" cy="25400"/>
            </a:xfrm>
            <a:custGeom>
              <a:avLst/>
              <a:gdLst>
                <a:gd name="T0" fmla="*/ 2 w 25"/>
                <a:gd name="T1" fmla="*/ 21 h 25"/>
                <a:gd name="T2" fmla="*/ 8 w 25"/>
                <a:gd name="T3" fmla="*/ 24 h 25"/>
                <a:gd name="T4" fmla="*/ 22 w 25"/>
                <a:gd name="T5" fmla="*/ 4 h 25"/>
                <a:gd name="T6" fmla="*/ 16 w 25"/>
                <a:gd name="T7" fmla="*/ 1 h 25"/>
                <a:gd name="T8" fmla="*/ 7 w 25"/>
                <a:gd name="T9" fmla="*/ 9 h 25"/>
                <a:gd name="T10" fmla="*/ 2 w 25"/>
                <a:gd name="T1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5">
                  <a:moveTo>
                    <a:pt x="2" y="21"/>
                  </a:moveTo>
                  <a:cubicBezTo>
                    <a:pt x="2" y="21"/>
                    <a:pt x="6" y="25"/>
                    <a:pt x="8" y="24"/>
                  </a:cubicBezTo>
                  <a:cubicBezTo>
                    <a:pt x="19" y="14"/>
                    <a:pt x="25" y="7"/>
                    <a:pt x="22" y="4"/>
                  </a:cubicBezTo>
                  <a:cubicBezTo>
                    <a:pt x="19" y="2"/>
                    <a:pt x="18" y="0"/>
                    <a:pt x="16" y="1"/>
                  </a:cubicBezTo>
                  <a:cubicBezTo>
                    <a:pt x="14" y="1"/>
                    <a:pt x="10" y="6"/>
                    <a:pt x="7" y="9"/>
                  </a:cubicBezTo>
                  <a:cubicBezTo>
                    <a:pt x="4" y="13"/>
                    <a:pt x="0" y="16"/>
                    <a:pt x="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7560786" y="3175000"/>
              <a:ext cx="76200" cy="63500"/>
            </a:xfrm>
            <a:custGeom>
              <a:avLst/>
              <a:gdLst>
                <a:gd name="T0" fmla="*/ 42 w 75"/>
                <a:gd name="T1" fmla="*/ 46 h 63"/>
                <a:gd name="T2" fmla="*/ 26 w 75"/>
                <a:gd name="T3" fmla="*/ 58 h 63"/>
                <a:gd name="T4" fmla="*/ 62 w 75"/>
                <a:gd name="T5" fmla="*/ 40 h 63"/>
                <a:gd name="T6" fmla="*/ 42 w 75"/>
                <a:gd name="T7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63">
                  <a:moveTo>
                    <a:pt x="42" y="46"/>
                  </a:moveTo>
                  <a:cubicBezTo>
                    <a:pt x="61" y="63"/>
                    <a:pt x="36" y="63"/>
                    <a:pt x="26" y="58"/>
                  </a:cubicBezTo>
                  <a:cubicBezTo>
                    <a:pt x="0" y="32"/>
                    <a:pt x="75" y="0"/>
                    <a:pt x="62" y="40"/>
                  </a:cubicBezTo>
                  <a:cubicBezTo>
                    <a:pt x="57" y="58"/>
                    <a:pt x="40" y="31"/>
                    <a:pt x="42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7908449" y="2894013"/>
              <a:ext cx="34925" cy="23812"/>
            </a:xfrm>
            <a:custGeom>
              <a:avLst/>
              <a:gdLst>
                <a:gd name="T0" fmla="*/ 8 w 34"/>
                <a:gd name="T1" fmla="*/ 3 h 24"/>
                <a:gd name="T2" fmla="*/ 25 w 34"/>
                <a:gd name="T3" fmla="*/ 20 h 24"/>
                <a:gd name="T4" fmla="*/ 19 w 34"/>
                <a:gd name="T5" fmla="*/ 7 h 24"/>
                <a:gd name="T6" fmla="*/ 16 w 34"/>
                <a:gd name="T7" fmla="*/ 0 h 24"/>
                <a:gd name="T8" fmla="*/ 8 w 34"/>
                <a:gd name="T9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4">
                  <a:moveTo>
                    <a:pt x="8" y="3"/>
                  </a:moveTo>
                  <a:cubicBezTo>
                    <a:pt x="0" y="13"/>
                    <a:pt x="12" y="24"/>
                    <a:pt x="25" y="20"/>
                  </a:cubicBezTo>
                  <a:cubicBezTo>
                    <a:pt x="34" y="18"/>
                    <a:pt x="20" y="11"/>
                    <a:pt x="19" y="7"/>
                  </a:cubicBezTo>
                  <a:cubicBezTo>
                    <a:pt x="19" y="6"/>
                    <a:pt x="18" y="0"/>
                    <a:pt x="16" y="0"/>
                  </a:cubicBezTo>
                  <a:cubicBezTo>
                    <a:pt x="15" y="0"/>
                    <a:pt x="7" y="1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7914799" y="2919413"/>
              <a:ext cx="19050" cy="31750"/>
            </a:xfrm>
            <a:custGeom>
              <a:avLst/>
              <a:gdLst>
                <a:gd name="T0" fmla="*/ 12 w 18"/>
                <a:gd name="T1" fmla="*/ 2 h 32"/>
                <a:gd name="T2" fmla="*/ 15 w 18"/>
                <a:gd name="T3" fmla="*/ 19 h 32"/>
                <a:gd name="T4" fmla="*/ 5 w 18"/>
                <a:gd name="T5" fmla="*/ 18 h 32"/>
                <a:gd name="T6" fmla="*/ 2 w 18"/>
                <a:gd name="T7" fmla="*/ 3 h 32"/>
                <a:gd name="T8" fmla="*/ 12 w 18"/>
                <a:gd name="T9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12" y="2"/>
                  </a:moveTo>
                  <a:cubicBezTo>
                    <a:pt x="17" y="8"/>
                    <a:pt x="18" y="13"/>
                    <a:pt x="15" y="19"/>
                  </a:cubicBezTo>
                  <a:cubicBezTo>
                    <a:pt x="11" y="28"/>
                    <a:pt x="0" y="32"/>
                    <a:pt x="5" y="18"/>
                  </a:cubicBezTo>
                  <a:cubicBezTo>
                    <a:pt x="6" y="16"/>
                    <a:pt x="3" y="6"/>
                    <a:pt x="2" y="3"/>
                  </a:cubicBezTo>
                  <a:cubicBezTo>
                    <a:pt x="0" y="0"/>
                    <a:pt x="12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7917974" y="2952750"/>
              <a:ext cx="28575" cy="101600"/>
            </a:xfrm>
            <a:custGeom>
              <a:avLst/>
              <a:gdLst>
                <a:gd name="T0" fmla="*/ 24 w 29"/>
                <a:gd name="T1" fmla="*/ 98 h 99"/>
                <a:gd name="T2" fmla="*/ 9 w 29"/>
                <a:gd name="T3" fmla="*/ 82 h 99"/>
                <a:gd name="T4" fmla="*/ 0 w 29"/>
                <a:gd name="T5" fmla="*/ 1 h 99"/>
                <a:gd name="T6" fmla="*/ 6 w 29"/>
                <a:gd name="T7" fmla="*/ 1 h 99"/>
                <a:gd name="T8" fmla="*/ 20 w 29"/>
                <a:gd name="T9" fmla="*/ 51 h 99"/>
                <a:gd name="T10" fmla="*/ 27 w 29"/>
                <a:gd name="T11" fmla="*/ 80 h 99"/>
                <a:gd name="T12" fmla="*/ 24 w 29"/>
                <a:gd name="T13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99">
                  <a:moveTo>
                    <a:pt x="24" y="98"/>
                  </a:moveTo>
                  <a:cubicBezTo>
                    <a:pt x="17" y="96"/>
                    <a:pt x="15" y="92"/>
                    <a:pt x="9" y="82"/>
                  </a:cubicBezTo>
                  <a:cubicBezTo>
                    <a:pt x="7" y="58"/>
                    <a:pt x="14" y="40"/>
                    <a:pt x="0" y="1"/>
                  </a:cubicBezTo>
                  <a:cubicBezTo>
                    <a:pt x="0" y="1"/>
                    <a:pt x="6" y="0"/>
                    <a:pt x="6" y="1"/>
                  </a:cubicBezTo>
                  <a:cubicBezTo>
                    <a:pt x="12" y="16"/>
                    <a:pt x="23" y="39"/>
                    <a:pt x="20" y="51"/>
                  </a:cubicBezTo>
                  <a:cubicBezTo>
                    <a:pt x="18" y="55"/>
                    <a:pt x="25" y="75"/>
                    <a:pt x="27" y="80"/>
                  </a:cubicBezTo>
                  <a:cubicBezTo>
                    <a:pt x="29" y="91"/>
                    <a:pt x="29" y="99"/>
                    <a:pt x="24" y="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7944961" y="2855913"/>
              <a:ext cx="92075" cy="133350"/>
            </a:xfrm>
            <a:custGeom>
              <a:avLst/>
              <a:gdLst>
                <a:gd name="T0" fmla="*/ 12 w 89"/>
                <a:gd name="T1" fmla="*/ 60 h 131"/>
                <a:gd name="T2" fmla="*/ 17 w 89"/>
                <a:gd name="T3" fmla="*/ 79 h 131"/>
                <a:gd name="T4" fmla="*/ 4 w 89"/>
                <a:gd name="T5" fmla="*/ 112 h 131"/>
                <a:gd name="T6" fmla="*/ 7 w 89"/>
                <a:gd name="T7" fmla="*/ 131 h 131"/>
                <a:gd name="T8" fmla="*/ 25 w 89"/>
                <a:gd name="T9" fmla="*/ 111 h 131"/>
                <a:gd name="T10" fmla="*/ 31 w 89"/>
                <a:gd name="T11" fmla="*/ 81 h 131"/>
                <a:gd name="T12" fmla="*/ 42 w 89"/>
                <a:gd name="T13" fmla="*/ 67 h 131"/>
                <a:gd name="T14" fmla="*/ 39 w 89"/>
                <a:gd name="T15" fmla="*/ 94 h 131"/>
                <a:gd name="T16" fmla="*/ 49 w 89"/>
                <a:gd name="T17" fmla="*/ 71 h 131"/>
                <a:gd name="T18" fmla="*/ 60 w 89"/>
                <a:gd name="T19" fmla="*/ 58 h 131"/>
                <a:gd name="T20" fmla="*/ 73 w 89"/>
                <a:gd name="T21" fmla="*/ 80 h 131"/>
                <a:gd name="T22" fmla="*/ 82 w 89"/>
                <a:gd name="T23" fmla="*/ 70 h 131"/>
                <a:gd name="T24" fmla="*/ 64 w 89"/>
                <a:gd name="T25" fmla="*/ 49 h 131"/>
                <a:gd name="T26" fmla="*/ 72 w 89"/>
                <a:gd name="T27" fmla="*/ 39 h 131"/>
                <a:gd name="T28" fmla="*/ 67 w 89"/>
                <a:gd name="T29" fmla="*/ 31 h 131"/>
                <a:gd name="T30" fmla="*/ 42 w 89"/>
                <a:gd name="T31" fmla="*/ 54 h 131"/>
                <a:gd name="T32" fmla="*/ 55 w 89"/>
                <a:gd name="T33" fmla="*/ 27 h 131"/>
                <a:gd name="T34" fmla="*/ 56 w 89"/>
                <a:gd name="T35" fmla="*/ 16 h 131"/>
                <a:gd name="T36" fmla="*/ 39 w 89"/>
                <a:gd name="T37" fmla="*/ 7 h 131"/>
                <a:gd name="T38" fmla="*/ 21 w 89"/>
                <a:gd name="T39" fmla="*/ 12 h 131"/>
                <a:gd name="T40" fmla="*/ 5 w 89"/>
                <a:gd name="T41" fmla="*/ 42 h 131"/>
                <a:gd name="T42" fmla="*/ 20 w 89"/>
                <a:gd name="T43" fmla="*/ 45 h 131"/>
                <a:gd name="T44" fmla="*/ 35 w 89"/>
                <a:gd name="T45" fmla="*/ 28 h 131"/>
                <a:gd name="T46" fmla="*/ 33 w 89"/>
                <a:gd name="T47" fmla="*/ 58 h 131"/>
                <a:gd name="T48" fmla="*/ 34 w 89"/>
                <a:gd name="T49" fmla="*/ 68 h 131"/>
                <a:gd name="T50" fmla="*/ 12 w 89"/>
                <a:gd name="T51" fmla="*/ 6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9" h="131">
                  <a:moveTo>
                    <a:pt x="12" y="60"/>
                  </a:moveTo>
                  <a:cubicBezTo>
                    <a:pt x="7" y="72"/>
                    <a:pt x="13" y="76"/>
                    <a:pt x="17" y="79"/>
                  </a:cubicBezTo>
                  <a:cubicBezTo>
                    <a:pt x="20" y="87"/>
                    <a:pt x="8" y="104"/>
                    <a:pt x="4" y="112"/>
                  </a:cubicBezTo>
                  <a:cubicBezTo>
                    <a:pt x="2" y="117"/>
                    <a:pt x="0" y="126"/>
                    <a:pt x="7" y="131"/>
                  </a:cubicBezTo>
                  <a:cubicBezTo>
                    <a:pt x="20" y="129"/>
                    <a:pt x="23" y="122"/>
                    <a:pt x="25" y="111"/>
                  </a:cubicBezTo>
                  <a:cubicBezTo>
                    <a:pt x="26" y="105"/>
                    <a:pt x="29" y="92"/>
                    <a:pt x="31" y="81"/>
                  </a:cubicBezTo>
                  <a:cubicBezTo>
                    <a:pt x="30" y="82"/>
                    <a:pt x="36" y="68"/>
                    <a:pt x="42" y="67"/>
                  </a:cubicBezTo>
                  <a:cubicBezTo>
                    <a:pt x="49" y="76"/>
                    <a:pt x="33" y="81"/>
                    <a:pt x="39" y="94"/>
                  </a:cubicBezTo>
                  <a:cubicBezTo>
                    <a:pt x="50" y="99"/>
                    <a:pt x="49" y="74"/>
                    <a:pt x="49" y="71"/>
                  </a:cubicBezTo>
                  <a:cubicBezTo>
                    <a:pt x="50" y="60"/>
                    <a:pt x="55" y="45"/>
                    <a:pt x="60" y="58"/>
                  </a:cubicBezTo>
                  <a:cubicBezTo>
                    <a:pt x="65" y="70"/>
                    <a:pt x="66" y="74"/>
                    <a:pt x="73" y="80"/>
                  </a:cubicBezTo>
                  <a:cubicBezTo>
                    <a:pt x="80" y="85"/>
                    <a:pt x="89" y="77"/>
                    <a:pt x="82" y="70"/>
                  </a:cubicBezTo>
                  <a:cubicBezTo>
                    <a:pt x="74" y="66"/>
                    <a:pt x="71" y="71"/>
                    <a:pt x="64" y="49"/>
                  </a:cubicBezTo>
                  <a:cubicBezTo>
                    <a:pt x="63" y="46"/>
                    <a:pt x="66" y="48"/>
                    <a:pt x="72" y="39"/>
                  </a:cubicBezTo>
                  <a:cubicBezTo>
                    <a:pt x="70" y="39"/>
                    <a:pt x="77" y="28"/>
                    <a:pt x="67" y="31"/>
                  </a:cubicBezTo>
                  <a:cubicBezTo>
                    <a:pt x="66" y="32"/>
                    <a:pt x="48" y="60"/>
                    <a:pt x="42" y="54"/>
                  </a:cubicBezTo>
                  <a:cubicBezTo>
                    <a:pt x="36" y="48"/>
                    <a:pt x="52" y="34"/>
                    <a:pt x="55" y="27"/>
                  </a:cubicBezTo>
                  <a:cubicBezTo>
                    <a:pt x="56" y="24"/>
                    <a:pt x="58" y="22"/>
                    <a:pt x="56" y="16"/>
                  </a:cubicBezTo>
                  <a:cubicBezTo>
                    <a:pt x="49" y="18"/>
                    <a:pt x="32" y="28"/>
                    <a:pt x="39" y="7"/>
                  </a:cubicBezTo>
                  <a:cubicBezTo>
                    <a:pt x="39" y="0"/>
                    <a:pt x="22" y="10"/>
                    <a:pt x="21" y="12"/>
                  </a:cubicBezTo>
                  <a:cubicBezTo>
                    <a:pt x="15" y="18"/>
                    <a:pt x="7" y="32"/>
                    <a:pt x="5" y="42"/>
                  </a:cubicBezTo>
                  <a:cubicBezTo>
                    <a:pt x="5" y="59"/>
                    <a:pt x="13" y="50"/>
                    <a:pt x="20" y="45"/>
                  </a:cubicBezTo>
                  <a:cubicBezTo>
                    <a:pt x="23" y="40"/>
                    <a:pt x="26" y="31"/>
                    <a:pt x="35" y="28"/>
                  </a:cubicBezTo>
                  <a:cubicBezTo>
                    <a:pt x="47" y="26"/>
                    <a:pt x="32" y="54"/>
                    <a:pt x="33" y="58"/>
                  </a:cubicBezTo>
                  <a:cubicBezTo>
                    <a:pt x="33" y="63"/>
                    <a:pt x="35" y="66"/>
                    <a:pt x="34" y="68"/>
                  </a:cubicBezTo>
                  <a:cubicBezTo>
                    <a:pt x="24" y="80"/>
                    <a:pt x="18" y="54"/>
                    <a:pt x="12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8016399" y="2894013"/>
              <a:ext cx="73025" cy="39687"/>
            </a:xfrm>
            <a:custGeom>
              <a:avLst/>
              <a:gdLst>
                <a:gd name="T0" fmla="*/ 16 w 72"/>
                <a:gd name="T1" fmla="*/ 0 h 39"/>
                <a:gd name="T2" fmla="*/ 20 w 72"/>
                <a:gd name="T3" fmla="*/ 14 h 39"/>
                <a:gd name="T4" fmla="*/ 39 w 72"/>
                <a:gd name="T5" fmla="*/ 16 h 39"/>
                <a:gd name="T6" fmla="*/ 63 w 72"/>
                <a:gd name="T7" fmla="*/ 25 h 39"/>
                <a:gd name="T8" fmla="*/ 19 w 72"/>
                <a:gd name="T9" fmla="*/ 30 h 39"/>
                <a:gd name="T10" fmla="*/ 3 w 72"/>
                <a:gd name="T11" fmla="*/ 18 h 39"/>
                <a:gd name="T12" fmla="*/ 16 w 7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39">
                  <a:moveTo>
                    <a:pt x="16" y="0"/>
                  </a:moveTo>
                  <a:cubicBezTo>
                    <a:pt x="26" y="5"/>
                    <a:pt x="25" y="3"/>
                    <a:pt x="20" y="14"/>
                  </a:cubicBezTo>
                  <a:cubicBezTo>
                    <a:pt x="18" y="19"/>
                    <a:pt x="38" y="16"/>
                    <a:pt x="39" y="16"/>
                  </a:cubicBezTo>
                  <a:cubicBezTo>
                    <a:pt x="44" y="19"/>
                    <a:pt x="72" y="6"/>
                    <a:pt x="63" y="25"/>
                  </a:cubicBezTo>
                  <a:cubicBezTo>
                    <a:pt x="57" y="39"/>
                    <a:pt x="27" y="34"/>
                    <a:pt x="19" y="30"/>
                  </a:cubicBezTo>
                  <a:cubicBezTo>
                    <a:pt x="16" y="29"/>
                    <a:pt x="0" y="24"/>
                    <a:pt x="3" y="18"/>
                  </a:cubicBezTo>
                  <a:cubicBezTo>
                    <a:pt x="5" y="12"/>
                    <a:pt x="10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7979886" y="2941638"/>
              <a:ext cx="73025" cy="77787"/>
            </a:xfrm>
            <a:custGeom>
              <a:avLst/>
              <a:gdLst>
                <a:gd name="T0" fmla="*/ 4 w 72"/>
                <a:gd name="T1" fmla="*/ 17 h 77"/>
                <a:gd name="T2" fmla="*/ 3 w 72"/>
                <a:gd name="T3" fmla="*/ 43 h 77"/>
                <a:gd name="T4" fmla="*/ 10 w 72"/>
                <a:gd name="T5" fmla="*/ 67 h 77"/>
                <a:gd name="T6" fmla="*/ 20 w 72"/>
                <a:gd name="T7" fmla="*/ 65 h 77"/>
                <a:gd name="T8" fmla="*/ 15 w 72"/>
                <a:gd name="T9" fmla="*/ 41 h 77"/>
                <a:gd name="T10" fmla="*/ 28 w 72"/>
                <a:gd name="T11" fmla="*/ 47 h 77"/>
                <a:gd name="T12" fmla="*/ 41 w 72"/>
                <a:gd name="T13" fmla="*/ 38 h 77"/>
                <a:gd name="T14" fmla="*/ 56 w 72"/>
                <a:gd name="T15" fmla="*/ 20 h 77"/>
                <a:gd name="T16" fmla="*/ 60 w 72"/>
                <a:gd name="T17" fmla="*/ 68 h 77"/>
                <a:gd name="T18" fmla="*/ 72 w 72"/>
                <a:gd name="T19" fmla="*/ 33 h 77"/>
                <a:gd name="T20" fmla="*/ 58 w 72"/>
                <a:gd name="T21" fmla="*/ 3 h 77"/>
                <a:gd name="T22" fmla="*/ 41 w 72"/>
                <a:gd name="T23" fmla="*/ 11 h 77"/>
                <a:gd name="T24" fmla="*/ 36 w 72"/>
                <a:gd name="T25" fmla="*/ 29 h 77"/>
                <a:gd name="T26" fmla="*/ 27 w 72"/>
                <a:gd name="T27" fmla="*/ 17 h 77"/>
                <a:gd name="T28" fmla="*/ 14 w 72"/>
                <a:gd name="T29" fmla="*/ 32 h 77"/>
                <a:gd name="T30" fmla="*/ 9 w 72"/>
                <a:gd name="T31" fmla="*/ 20 h 77"/>
                <a:gd name="T32" fmla="*/ 4 w 72"/>
                <a:gd name="T33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7">
                  <a:moveTo>
                    <a:pt x="4" y="17"/>
                  </a:moveTo>
                  <a:cubicBezTo>
                    <a:pt x="0" y="19"/>
                    <a:pt x="2" y="38"/>
                    <a:pt x="3" y="43"/>
                  </a:cubicBezTo>
                  <a:cubicBezTo>
                    <a:pt x="5" y="53"/>
                    <a:pt x="6" y="58"/>
                    <a:pt x="10" y="67"/>
                  </a:cubicBezTo>
                  <a:cubicBezTo>
                    <a:pt x="13" y="77"/>
                    <a:pt x="23" y="74"/>
                    <a:pt x="20" y="65"/>
                  </a:cubicBezTo>
                  <a:cubicBezTo>
                    <a:pt x="17" y="57"/>
                    <a:pt x="14" y="48"/>
                    <a:pt x="15" y="41"/>
                  </a:cubicBezTo>
                  <a:cubicBezTo>
                    <a:pt x="16" y="32"/>
                    <a:pt x="25" y="34"/>
                    <a:pt x="28" y="47"/>
                  </a:cubicBezTo>
                  <a:cubicBezTo>
                    <a:pt x="33" y="68"/>
                    <a:pt x="36" y="48"/>
                    <a:pt x="41" y="38"/>
                  </a:cubicBezTo>
                  <a:cubicBezTo>
                    <a:pt x="42" y="36"/>
                    <a:pt x="46" y="7"/>
                    <a:pt x="56" y="20"/>
                  </a:cubicBezTo>
                  <a:cubicBezTo>
                    <a:pt x="66" y="27"/>
                    <a:pt x="56" y="67"/>
                    <a:pt x="60" y="68"/>
                  </a:cubicBezTo>
                  <a:cubicBezTo>
                    <a:pt x="68" y="72"/>
                    <a:pt x="71" y="40"/>
                    <a:pt x="72" y="33"/>
                  </a:cubicBezTo>
                  <a:cubicBezTo>
                    <a:pt x="71" y="21"/>
                    <a:pt x="67" y="9"/>
                    <a:pt x="58" y="3"/>
                  </a:cubicBezTo>
                  <a:cubicBezTo>
                    <a:pt x="50" y="0"/>
                    <a:pt x="45" y="3"/>
                    <a:pt x="41" y="11"/>
                  </a:cubicBezTo>
                  <a:cubicBezTo>
                    <a:pt x="41" y="12"/>
                    <a:pt x="41" y="31"/>
                    <a:pt x="36" y="29"/>
                  </a:cubicBezTo>
                  <a:cubicBezTo>
                    <a:pt x="32" y="26"/>
                    <a:pt x="33" y="16"/>
                    <a:pt x="27" y="17"/>
                  </a:cubicBezTo>
                  <a:cubicBezTo>
                    <a:pt x="24" y="19"/>
                    <a:pt x="20" y="33"/>
                    <a:pt x="14" y="32"/>
                  </a:cubicBezTo>
                  <a:cubicBezTo>
                    <a:pt x="13" y="31"/>
                    <a:pt x="9" y="22"/>
                    <a:pt x="9" y="20"/>
                  </a:cubicBezTo>
                  <a:cubicBezTo>
                    <a:pt x="9" y="15"/>
                    <a:pt x="6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8381524" y="2916238"/>
              <a:ext cx="107950" cy="112712"/>
            </a:xfrm>
            <a:custGeom>
              <a:avLst/>
              <a:gdLst>
                <a:gd name="T0" fmla="*/ 94 w 106"/>
                <a:gd name="T1" fmla="*/ 1 h 111"/>
                <a:gd name="T2" fmla="*/ 65 w 106"/>
                <a:gd name="T3" fmla="*/ 27 h 111"/>
                <a:gd name="T4" fmla="*/ 50 w 106"/>
                <a:gd name="T5" fmla="*/ 46 h 111"/>
                <a:gd name="T6" fmla="*/ 26 w 106"/>
                <a:gd name="T7" fmla="*/ 41 h 111"/>
                <a:gd name="T8" fmla="*/ 11 w 106"/>
                <a:gd name="T9" fmla="*/ 57 h 111"/>
                <a:gd name="T10" fmla="*/ 32 w 106"/>
                <a:gd name="T11" fmla="*/ 59 h 111"/>
                <a:gd name="T12" fmla="*/ 41 w 106"/>
                <a:gd name="T13" fmla="*/ 67 h 111"/>
                <a:gd name="T14" fmla="*/ 15 w 106"/>
                <a:gd name="T15" fmla="*/ 92 h 111"/>
                <a:gd name="T16" fmla="*/ 9 w 106"/>
                <a:gd name="T17" fmla="*/ 111 h 111"/>
                <a:gd name="T18" fmla="*/ 46 w 106"/>
                <a:gd name="T19" fmla="*/ 90 h 111"/>
                <a:gd name="T20" fmla="*/ 61 w 106"/>
                <a:gd name="T21" fmla="*/ 71 h 111"/>
                <a:gd name="T22" fmla="*/ 81 w 106"/>
                <a:gd name="T23" fmla="*/ 72 h 111"/>
                <a:gd name="T24" fmla="*/ 103 w 106"/>
                <a:gd name="T25" fmla="*/ 62 h 111"/>
                <a:gd name="T26" fmla="*/ 88 w 106"/>
                <a:gd name="T27" fmla="*/ 61 h 111"/>
                <a:gd name="T28" fmla="*/ 71 w 106"/>
                <a:gd name="T29" fmla="*/ 54 h 111"/>
                <a:gd name="T30" fmla="*/ 103 w 106"/>
                <a:gd name="T31" fmla="*/ 8 h 111"/>
                <a:gd name="T32" fmla="*/ 94 w 106"/>
                <a:gd name="T33" fmla="*/ 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111">
                  <a:moveTo>
                    <a:pt x="94" y="1"/>
                  </a:moveTo>
                  <a:cubicBezTo>
                    <a:pt x="84" y="8"/>
                    <a:pt x="74" y="14"/>
                    <a:pt x="65" y="27"/>
                  </a:cubicBezTo>
                  <a:cubicBezTo>
                    <a:pt x="60" y="37"/>
                    <a:pt x="57" y="48"/>
                    <a:pt x="50" y="46"/>
                  </a:cubicBezTo>
                  <a:cubicBezTo>
                    <a:pt x="42" y="43"/>
                    <a:pt x="32" y="38"/>
                    <a:pt x="26" y="41"/>
                  </a:cubicBezTo>
                  <a:cubicBezTo>
                    <a:pt x="21" y="39"/>
                    <a:pt x="2" y="54"/>
                    <a:pt x="11" y="57"/>
                  </a:cubicBezTo>
                  <a:cubicBezTo>
                    <a:pt x="19" y="60"/>
                    <a:pt x="26" y="62"/>
                    <a:pt x="32" y="59"/>
                  </a:cubicBezTo>
                  <a:cubicBezTo>
                    <a:pt x="46" y="58"/>
                    <a:pt x="49" y="61"/>
                    <a:pt x="41" y="67"/>
                  </a:cubicBezTo>
                  <a:cubicBezTo>
                    <a:pt x="32" y="76"/>
                    <a:pt x="25" y="83"/>
                    <a:pt x="15" y="92"/>
                  </a:cubicBezTo>
                  <a:cubicBezTo>
                    <a:pt x="8" y="99"/>
                    <a:pt x="0" y="106"/>
                    <a:pt x="9" y="111"/>
                  </a:cubicBezTo>
                  <a:cubicBezTo>
                    <a:pt x="17" y="111"/>
                    <a:pt x="40" y="93"/>
                    <a:pt x="46" y="90"/>
                  </a:cubicBezTo>
                  <a:cubicBezTo>
                    <a:pt x="52" y="86"/>
                    <a:pt x="57" y="78"/>
                    <a:pt x="61" y="71"/>
                  </a:cubicBezTo>
                  <a:cubicBezTo>
                    <a:pt x="64" y="62"/>
                    <a:pt x="67" y="68"/>
                    <a:pt x="81" y="72"/>
                  </a:cubicBezTo>
                  <a:cubicBezTo>
                    <a:pt x="96" y="76"/>
                    <a:pt x="94" y="80"/>
                    <a:pt x="103" y="62"/>
                  </a:cubicBezTo>
                  <a:cubicBezTo>
                    <a:pt x="103" y="54"/>
                    <a:pt x="91" y="61"/>
                    <a:pt x="88" y="61"/>
                  </a:cubicBezTo>
                  <a:cubicBezTo>
                    <a:pt x="80" y="58"/>
                    <a:pt x="72" y="57"/>
                    <a:pt x="71" y="54"/>
                  </a:cubicBezTo>
                  <a:cubicBezTo>
                    <a:pt x="71" y="44"/>
                    <a:pt x="98" y="20"/>
                    <a:pt x="103" y="8"/>
                  </a:cubicBezTo>
                  <a:cubicBezTo>
                    <a:pt x="106" y="0"/>
                    <a:pt x="98" y="0"/>
                    <a:pt x="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8446611" y="2997200"/>
              <a:ext cx="33338" cy="53975"/>
            </a:xfrm>
            <a:custGeom>
              <a:avLst/>
              <a:gdLst>
                <a:gd name="T0" fmla="*/ 8 w 34"/>
                <a:gd name="T1" fmla="*/ 36 h 53"/>
                <a:gd name="T2" fmla="*/ 23 w 34"/>
                <a:gd name="T3" fmla="*/ 51 h 53"/>
                <a:gd name="T4" fmla="*/ 31 w 34"/>
                <a:gd name="T5" fmla="*/ 30 h 53"/>
                <a:gd name="T6" fmla="*/ 21 w 34"/>
                <a:gd name="T7" fmla="*/ 17 h 53"/>
                <a:gd name="T8" fmla="*/ 8 w 34"/>
                <a:gd name="T9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3">
                  <a:moveTo>
                    <a:pt x="8" y="36"/>
                  </a:moveTo>
                  <a:cubicBezTo>
                    <a:pt x="11" y="42"/>
                    <a:pt x="18" y="49"/>
                    <a:pt x="23" y="51"/>
                  </a:cubicBezTo>
                  <a:cubicBezTo>
                    <a:pt x="27" y="53"/>
                    <a:pt x="34" y="32"/>
                    <a:pt x="31" y="30"/>
                  </a:cubicBezTo>
                  <a:cubicBezTo>
                    <a:pt x="27" y="27"/>
                    <a:pt x="22" y="19"/>
                    <a:pt x="21" y="17"/>
                  </a:cubicBezTo>
                  <a:cubicBezTo>
                    <a:pt x="7" y="0"/>
                    <a:pt x="0" y="22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8724424" y="3140075"/>
              <a:ext cx="149225" cy="114300"/>
            </a:xfrm>
            <a:custGeom>
              <a:avLst/>
              <a:gdLst>
                <a:gd name="T0" fmla="*/ 56 w 147"/>
                <a:gd name="T1" fmla="*/ 45 h 112"/>
                <a:gd name="T2" fmla="*/ 92 w 147"/>
                <a:gd name="T3" fmla="*/ 5 h 112"/>
                <a:gd name="T4" fmla="*/ 53 w 147"/>
                <a:gd name="T5" fmla="*/ 34 h 112"/>
                <a:gd name="T6" fmla="*/ 37 w 147"/>
                <a:gd name="T7" fmla="*/ 23 h 112"/>
                <a:gd name="T8" fmla="*/ 21 w 147"/>
                <a:gd name="T9" fmla="*/ 39 h 112"/>
                <a:gd name="T10" fmla="*/ 31 w 147"/>
                <a:gd name="T11" fmla="*/ 48 h 112"/>
                <a:gd name="T12" fmla="*/ 65 w 147"/>
                <a:gd name="T13" fmla="*/ 67 h 112"/>
                <a:gd name="T14" fmla="*/ 98 w 147"/>
                <a:gd name="T15" fmla="*/ 96 h 112"/>
                <a:gd name="T16" fmla="*/ 104 w 147"/>
                <a:gd name="T17" fmla="*/ 111 h 112"/>
                <a:gd name="T18" fmla="*/ 124 w 147"/>
                <a:gd name="T19" fmla="*/ 104 h 112"/>
                <a:gd name="T20" fmla="*/ 99 w 147"/>
                <a:gd name="T21" fmla="*/ 82 h 112"/>
                <a:gd name="T22" fmla="*/ 130 w 147"/>
                <a:gd name="T23" fmla="*/ 71 h 112"/>
                <a:gd name="T24" fmla="*/ 146 w 147"/>
                <a:gd name="T25" fmla="*/ 56 h 112"/>
                <a:gd name="T26" fmla="*/ 134 w 147"/>
                <a:gd name="T27" fmla="*/ 45 h 112"/>
                <a:gd name="T28" fmla="*/ 116 w 147"/>
                <a:gd name="T29" fmla="*/ 41 h 112"/>
                <a:gd name="T30" fmla="*/ 120 w 147"/>
                <a:gd name="T31" fmla="*/ 35 h 112"/>
                <a:gd name="T32" fmla="*/ 107 w 147"/>
                <a:gd name="T33" fmla="*/ 31 h 112"/>
                <a:gd name="T34" fmla="*/ 106 w 147"/>
                <a:gd name="T35" fmla="*/ 20 h 112"/>
                <a:gd name="T36" fmla="*/ 93 w 147"/>
                <a:gd name="T37" fmla="*/ 22 h 112"/>
                <a:gd name="T38" fmla="*/ 88 w 147"/>
                <a:gd name="T39" fmla="*/ 21 h 112"/>
                <a:gd name="T40" fmla="*/ 88 w 147"/>
                <a:gd name="T41" fmla="*/ 29 h 112"/>
                <a:gd name="T42" fmla="*/ 74 w 147"/>
                <a:gd name="T43" fmla="*/ 37 h 112"/>
                <a:gd name="T44" fmla="*/ 79 w 147"/>
                <a:gd name="T45" fmla="*/ 44 h 112"/>
                <a:gd name="T46" fmla="*/ 100 w 147"/>
                <a:gd name="T47" fmla="*/ 41 h 112"/>
                <a:gd name="T48" fmla="*/ 87 w 147"/>
                <a:gd name="T49" fmla="*/ 58 h 112"/>
                <a:gd name="T50" fmla="*/ 102 w 147"/>
                <a:gd name="T51" fmla="*/ 55 h 112"/>
                <a:gd name="T52" fmla="*/ 130 w 147"/>
                <a:gd name="T53" fmla="*/ 56 h 112"/>
                <a:gd name="T54" fmla="*/ 95 w 147"/>
                <a:gd name="T55" fmla="*/ 64 h 112"/>
                <a:gd name="T56" fmla="*/ 56 w 147"/>
                <a:gd name="T57" fmla="*/ 4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7" h="112">
                  <a:moveTo>
                    <a:pt x="56" y="45"/>
                  </a:moveTo>
                  <a:cubicBezTo>
                    <a:pt x="62" y="35"/>
                    <a:pt x="103" y="12"/>
                    <a:pt x="92" y="5"/>
                  </a:cubicBezTo>
                  <a:cubicBezTo>
                    <a:pt x="83" y="0"/>
                    <a:pt x="62" y="33"/>
                    <a:pt x="53" y="34"/>
                  </a:cubicBezTo>
                  <a:cubicBezTo>
                    <a:pt x="46" y="32"/>
                    <a:pt x="48" y="15"/>
                    <a:pt x="37" y="23"/>
                  </a:cubicBezTo>
                  <a:cubicBezTo>
                    <a:pt x="31" y="28"/>
                    <a:pt x="27" y="34"/>
                    <a:pt x="21" y="39"/>
                  </a:cubicBezTo>
                  <a:cubicBezTo>
                    <a:pt x="0" y="54"/>
                    <a:pt x="21" y="53"/>
                    <a:pt x="31" y="48"/>
                  </a:cubicBezTo>
                  <a:cubicBezTo>
                    <a:pt x="41" y="40"/>
                    <a:pt x="54" y="59"/>
                    <a:pt x="65" y="67"/>
                  </a:cubicBezTo>
                  <a:cubicBezTo>
                    <a:pt x="78" y="82"/>
                    <a:pt x="90" y="82"/>
                    <a:pt x="98" y="96"/>
                  </a:cubicBezTo>
                  <a:cubicBezTo>
                    <a:pt x="103" y="100"/>
                    <a:pt x="77" y="99"/>
                    <a:pt x="104" y="111"/>
                  </a:cubicBezTo>
                  <a:cubicBezTo>
                    <a:pt x="107" y="112"/>
                    <a:pt x="128" y="110"/>
                    <a:pt x="124" y="104"/>
                  </a:cubicBezTo>
                  <a:cubicBezTo>
                    <a:pt x="117" y="96"/>
                    <a:pt x="107" y="90"/>
                    <a:pt x="99" y="82"/>
                  </a:cubicBezTo>
                  <a:cubicBezTo>
                    <a:pt x="70" y="62"/>
                    <a:pt x="106" y="73"/>
                    <a:pt x="130" y="71"/>
                  </a:cubicBezTo>
                  <a:cubicBezTo>
                    <a:pt x="141" y="67"/>
                    <a:pt x="144" y="65"/>
                    <a:pt x="146" y="56"/>
                  </a:cubicBezTo>
                  <a:cubicBezTo>
                    <a:pt x="147" y="47"/>
                    <a:pt x="135" y="44"/>
                    <a:pt x="134" y="45"/>
                  </a:cubicBezTo>
                  <a:cubicBezTo>
                    <a:pt x="127" y="45"/>
                    <a:pt x="121" y="45"/>
                    <a:pt x="116" y="41"/>
                  </a:cubicBezTo>
                  <a:cubicBezTo>
                    <a:pt x="113" y="40"/>
                    <a:pt x="120" y="38"/>
                    <a:pt x="120" y="35"/>
                  </a:cubicBezTo>
                  <a:cubicBezTo>
                    <a:pt x="113" y="26"/>
                    <a:pt x="111" y="37"/>
                    <a:pt x="107" y="31"/>
                  </a:cubicBezTo>
                  <a:cubicBezTo>
                    <a:pt x="99" y="26"/>
                    <a:pt x="113" y="26"/>
                    <a:pt x="106" y="20"/>
                  </a:cubicBezTo>
                  <a:cubicBezTo>
                    <a:pt x="103" y="16"/>
                    <a:pt x="97" y="19"/>
                    <a:pt x="93" y="22"/>
                  </a:cubicBezTo>
                  <a:cubicBezTo>
                    <a:pt x="91" y="24"/>
                    <a:pt x="90" y="19"/>
                    <a:pt x="88" y="21"/>
                  </a:cubicBezTo>
                  <a:cubicBezTo>
                    <a:pt x="85" y="25"/>
                    <a:pt x="93" y="25"/>
                    <a:pt x="88" y="29"/>
                  </a:cubicBezTo>
                  <a:cubicBezTo>
                    <a:pt x="85" y="32"/>
                    <a:pt x="77" y="34"/>
                    <a:pt x="74" y="37"/>
                  </a:cubicBezTo>
                  <a:cubicBezTo>
                    <a:pt x="65" y="47"/>
                    <a:pt x="73" y="51"/>
                    <a:pt x="79" y="44"/>
                  </a:cubicBezTo>
                  <a:cubicBezTo>
                    <a:pt x="83" y="40"/>
                    <a:pt x="109" y="29"/>
                    <a:pt x="100" y="41"/>
                  </a:cubicBezTo>
                  <a:cubicBezTo>
                    <a:pt x="92" y="44"/>
                    <a:pt x="63" y="59"/>
                    <a:pt x="87" y="58"/>
                  </a:cubicBezTo>
                  <a:cubicBezTo>
                    <a:pt x="93" y="58"/>
                    <a:pt x="95" y="57"/>
                    <a:pt x="102" y="55"/>
                  </a:cubicBezTo>
                  <a:cubicBezTo>
                    <a:pt x="112" y="52"/>
                    <a:pt x="113" y="40"/>
                    <a:pt x="130" y="56"/>
                  </a:cubicBezTo>
                  <a:cubicBezTo>
                    <a:pt x="128" y="61"/>
                    <a:pt x="103" y="62"/>
                    <a:pt x="95" y="64"/>
                  </a:cubicBezTo>
                  <a:cubicBezTo>
                    <a:pt x="80" y="69"/>
                    <a:pt x="68" y="63"/>
                    <a:pt x="56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8702199" y="3201988"/>
              <a:ext cx="104775" cy="96837"/>
            </a:xfrm>
            <a:custGeom>
              <a:avLst/>
              <a:gdLst>
                <a:gd name="T0" fmla="*/ 51 w 102"/>
                <a:gd name="T1" fmla="*/ 20 h 96"/>
                <a:gd name="T2" fmla="*/ 96 w 102"/>
                <a:gd name="T3" fmla="*/ 32 h 96"/>
                <a:gd name="T4" fmla="*/ 91 w 102"/>
                <a:gd name="T5" fmla="*/ 50 h 96"/>
                <a:gd name="T6" fmla="*/ 87 w 102"/>
                <a:gd name="T7" fmla="*/ 75 h 96"/>
                <a:gd name="T8" fmla="*/ 66 w 102"/>
                <a:gd name="T9" fmla="*/ 66 h 96"/>
                <a:gd name="T10" fmla="*/ 13 w 102"/>
                <a:gd name="T11" fmla="*/ 57 h 96"/>
                <a:gd name="T12" fmla="*/ 49 w 102"/>
                <a:gd name="T13" fmla="*/ 64 h 96"/>
                <a:gd name="T14" fmla="*/ 36 w 102"/>
                <a:gd name="T15" fmla="*/ 44 h 96"/>
                <a:gd name="T16" fmla="*/ 58 w 102"/>
                <a:gd name="T17" fmla="*/ 41 h 96"/>
                <a:gd name="T18" fmla="*/ 71 w 102"/>
                <a:gd name="T19" fmla="*/ 32 h 96"/>
                <a:gd name="T20" fmla="*/ 51 w 102"/>
                <a:gd name="T21" fmla="*/ 2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96">
                  <a:moveTo>
                    <a:pt x="51" y="20"/>
                  </a:moveTo>
                  <a:cubicBezTo>
                    <a:pt x="69" y="0"/>
                    <a:pt x="80" y="31"/>
                    <a:pt x="96" y="32"/>
                  </a:cubicBezTo>
                  <a:cubicBezTo>
                    <a:pt x="102" y="33"/>
                    <a:pt x="98" y="50"/>
                    <a:pt x="91" y="50"/>
                  </a:cubicBezTo>
                  <a:cubicBezTo>
                    <a:pt x="52" y="45"/>
                    <a:pt x="97" y="69"/>
                    <a:pt x="87" y="75"/>
                  </a:cubicBezTo>
                  <a:cubicBezTo>
                    <a:pt x="79" y="83"/>
                    <a:pt x="75" y="67"/>
                    <a:pt x="66" y="66"/>
                  </a:cubicBezTo>
                  <a:cubicBezTo>
                    <a:pt x="60" y="73"/>
                    <a:pt x="0" y="96"/>
                    <a:pt x="13" y="57"/>
                  </a:cubicBezTo>
                  <a:cubicBezTo>
                    <a:pt x="24" y="54"/>
                    <a:pt x="21" y="77"/>
                    <a:pt x="49" y="64"/>
                  </a:cubicBezTo>
                  <a:cubicBezTo>
                    <a:pt x="72" y="50"/>
                    <a:pt x="41" y="49"/>
                    <a:pt x="36" y="44"/>
                  </a:cubicBezTo>
                  <a:cubicBezTo>
                    <a:pt x="10" y="18"/>
                    <a:pt x="42" y="24"/>
                    <a:pt x="58" y="41"/>
                  </a:cubicBezTo>
                  <a:cubicBezTo>
                    <a:pt x="68" y="51"/>
                    <a:pt x="84" y="34"/>
                    <a:pt x="71" y="32"/>
                  </a:cubicBezTo>
                  <a:cubicBezTo>
                    <a:pt x="61" y="32"/>
                    <a:pt x="57" y="27"/>
                    <a:pt x="5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7255986" y="2773363"/>
              <a:ext cx="1843088" cy="1844674"/>
            </a:xfrm>
            <a:custGeom>
              <a:avLst/>
              <a:gdLst>
                <a:gd name="T0" fmla="*/ 905 w 1809"/>
                <a:gd name="T1" fmla="*/ 1810 h 1810"/>
                <a:gd name="T2" fmla="*/ 905 w 1809"/>
                <a:gd name="T3" fmla="*/ 53 h 1810"/>
                <a:gd name="T4" fmla="*/ 52 w 1809"/>
                <a:gd name="T5" fmla="*/ 905 h 1810"/>
                <a:gd name="T6" fmla="*/ 1566 w 1809"/>
                <a:gd name="T7" fmla="*/ 905 h 1810"/>
                <a:gd name="T8" fmla="*/ 905 w 1809"/>
                <a:gd name="T9" fmla="*/ 243 h 1810"/>
                <a:gd name="T10" fmla="*/ 905 w 1809"/>
                <a:gd name="T11" fmla="*/ 1523 h 1810"/>
                <a:gd name="T12" fmla="*/ 471 w 1809"/>
                <a:gd name="T13" fmla="*/ 546 h 1810"/>
                <a:gd name="T14" fmla="*/ 516 w 1809"/>
                <a:gd name="T15" fmla="*/ 727 h 1810"/>
                <a:gd name="T16" fmla="*/ 501 w 1809"/>
                <a:gd name="T17" fmla="*/ 1168 h 1810"/>
                <a:gd name="T18" fmla="*/ 631 w 1809"/>
                <a:gd name="T19" fmla="*/ 780 h 1810"/>
                <a:gd name="T20" fmla="*/ 745 w 1809"/>
                <a:gd name="T21" fmla="*/ 813 h 1810"/>
                <a:gd name="T22" fmla="*/ 718 w 1809"/>
                <a:gd name="T23" fmla="*/ 956 h 1810"/>
                <a:gd name="T24" fmla="*/ 663 w 1809"/>
                <a:gd name="T25" fmla="*/ 1124 h 1810"/>
                <a:gd name="T26" fmla="*/ 792 w 1809"/>
                <a:gd name="T27" fmla="*/ 1194 h 1810"/>
                <a:gd name="T28" fmla="*/ 793 w 1809"/>
                <a:gd name="T29" fmla="*/ 694 h 1810"/>
                <a:gd name="T30" fmla="*/ 1042 w 1809"/>
                <a:gd name="T31" fmla="*/ 737 h 1810"/>
                <a:gd name="T32" fmla="*/ 953 w 1809"/>
                <a:gd name="T33" fmla="*/ 922 h 1810"/>
                <a:gd name="T34" fmla="*/ 942 w 1809"/>
                <a:gd name="T35" fmla="*/ 957 h 1810"/>
                <a:gd name="T36" fmla="*/ 1008 w 1809"/>
                <a:gd name="T37" fmla="*/ 1266 h 1810"/>
                <a:gd name="T38" fmla="*/ 990 w 1809"/>
                <a:gd name="T39" fmla="*/ 1014 h 1810"/>
                <a:gd name="T40" fmla="*/ 1084 w 1809"/>
                <a:gd name="T41" fmla="*/ 738 h 1810"/>
                <a:gd name="T42" fmla="*/ 1189 w 1809"/>
                <a:gd name="T43" fmla="*/ 742 h 1810"/>
                <a:gd name="T44" fmla="*/ 1251 w 1809"/>
                <a:gd name="T45" fmla="*/ 778 h 1810"/>
                <a:gd name="T46" fmla="*/ 1225 w 1809"/>
                <a:gd name="T47" fmla="*/ 938 h 1810"/>
                <a:gd name="T48" fmla="*/ 1171 w 1809"/>
                <a:gd name="T49" fmla="*/ 1088 h 1810"/>
                <a:gd name="T50" fmla="*/ 1261 w 1809"/>
                <a:gd name="T51" fmla="*/ 835 h 1810"/>
                <a:gd name="T52" fmla="*/ 1145 w 1809"/>
                <a:gd name="T53" fmla="*/ 470 h 1810"/>
                <a:gd name="T54" fmla="*/ 1370 w 1809"/>
                <a:gd name="T55" fmla="*/ 969 h 1810"/>
                <a:gd name="T56" fmla="*/ 1396 w 1809"/>
                <a:gd name="T57" fmla="*/ 1108 h 1810"/>
                <a:gd name="T58" fmla="*/ 1036 w 1809"/>
                <a:gd name="T59" fmla="*/ 1474 h 1810"/>
                <a:gd name="T60" fmla="*/ 799 w 1809"/>
                <a:gd name="T61" fmla="*/ 1482 h 1810"/>
                <a:gd name="T62" fmla="*/ 576 w 1809"/>
                <a:gd name="T63" fmla="*/ 1368 h 1810"/>
                <a:gd name="T64" fmla="*/ 541 w 1809"/>
                <a:gd name="T65" fmla="*/ 1349 h 1810"/>
                <a:gd name="T66" fmla="*/ 489 w 1809"/>
                <a:gd name="T67" fmla="*/ 622 h 1810"/>
                <a:gd name="T68" fmla="*/ 721 w 1809"/>
                <a:gd name="T69" fmla="*/ 794 h 1810"/>
                <a:gd name="T70" fmla="*/ 610 w 1809"/>
                <a:gd name="T71" fmla="*/ 864 h 1810"/>
                <a:gd name="T72" fmla="*/ 669 w 1809"/>
                <a:gd name="T73" fmla="*/ 958 h 1810"/>
                <a:gd name="T74" fmla="*/ 580 w 1809"/>
                <a:gd name="T75" fmla="*/ 903 h 1810"/>
                <a:gd name="T76" fmla="*/ 537 w 1809"/>
                <a:gd name="T77" fmla="*/ 1197 h 1810"/>
                <a:gd name="T78" fmla="*/ 694 w 1809"/>
                <a:gd name="T79" fmla="*/ 1165 h 1810"/>
                <a:gd name="T80" fmla="*/ 629 w 1809"/>
                <a:gd name="T81" fmla="*/ 1210 h 1810"/>
                <a:gd name="T82" fmla="*/ 726 w 1809"/>
                <a:gd name="T83" fmla="*/ 1275 h 1810"/>
                <a:gd name="T84" fmla="*/ 726 w 1809"/>
                <a:gd name="T85" fmla="*/ 1275 h 1810"/>
                <a:gd name="T86" fmla="*/ 801 w 1809"/>
                <a:gd name="T87" fmla="*/ 1332 h 1810"/>
                <a:gd name="T88" fmla="*/ 865 w 1809"/>
                <a:gd name="T89" fmla="*/ 1170 h 1810"/>
                <a:gd name="T90" fmla="*/ 894 w 1809"/>
                <a:gd name="T91" fmla="*/ 1171 h 1810"/>
                <a:gd name="T92" fmla="*/ 841 w 1809"/>
                <a:gd name="T93" fmla="*/ 1350 h 1810"/>
                <a:gd name="T94" fmla="*/ 854 w 1809"/>
                <a:gd name="T95" fmla="*/ 956 h 1810"/>
                <a:gd name="T96" fmla="*/ 798 w 1809"/>
                <a:gd name="T97" fmla="*/ 919 h 1810"/>
                <a:gd name="T98" fmla="*/ 921 w 1809"/>
                <a:gd name="T99" fmla="*/ 930 h 1810"/>
                <a:gd name="T100" fmla="*/ 1174 w 1809"/>
                <a:gd name="T101" fmla="*/ 924 h 1810"/>
                <a:gd name="T102" fmla="*/ 1140 w 1809"/>
                <a:gd name="T103" fmla="*/ 955 h 1810"/>
                <a:gd name="T104" fmla="*/ 1085 w 1809"/>
                <a:gd name="T105" fmla="*/ 1092 h 1810"/>
                <a:gd name="T106" fmla="*/ 1120 w 1809"/>
                <a:gd name="T107" fmla="*/ 1150 h 1810"/>
                <a:gd name="T108" fmla="*/ 1087 w 1809"/>
                <a:gd name="T109" fmla="*/ 1144 h 1810"/>
                <a:gd name="T110" fmla="*/ 1067 w 1809"/>
                <a:gd name="T111" fmla="*/ 1349 h 1810"/>
                <a:gd name="T112" fmla="*/ 1107 w 1809"/>
                <a:gd name="T113" fmla="*/ 1327 h 1810"/>
                <a:gd name="T114" fmla="*/ 1316 w 1809"/>
                <a:gd name="T115" fmla="*/ 1008 h 1810"/>
                <a:gd name="T116" fmla="*/ 990 w 1809"/>
                <a:gd name="T117" fmla="*/ 1329 h 1810"/>
                <a:gd name="T118" fmla="*/ 997 w 1809"/>
                <a:gd name="T119" fmla="*/ 1336 h 1810"/>
                <a:gd name="T120" fmla="*/ 1339 w 1809"/>
                <a:gd name="T121" fmla="*/ 777 h 1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09" h="1810">
                  <a:moveTo>
                    <a:pt x="905" y="0"/>
                  </a:moveTo>
                  <a:cubicBezTo>
                    <a:pt x="1403" y="0"/>
                    <a:pt x="1809" y="407"/>
                    <a:pt x="1809" y="905"/>
                  </a:cubicBezTo>
                  <a:cubicBezTo>
                    <a:pt x="1809" y="1403"/>
                    <a:pt x="1403" y="1810"/>
                    <a:pt x="905" y="1810"/>
                  </a:cubicBezTo>
                  <a:cubicBezTo>
                    <a:pt x="406" y="1810"/>
                    <a:pt x="0" y="1403"/>
                    <a:pt x="0" y="905"/>
                  </a:cubicBezTo>
                  <a:cubicBezTo>
                    <a:pt x="0" y="407"/>
                    <a:pt x="406" y="0"/>
                    <a:pt x="905" y="0"/>
                  </a:cubicBezTo>
                  <a:close/>
                  <a:moveTo>
                    <a:pt x="905" y="53"/>
                  </a:moveTo>
                  <a:cubicBezTo>
                    <a:pt x="1374" y="53"/>
                    <a:pt x="1757" y="436"/>
                    <a:pt x="1757" y="905"/>
                  </a:cubicBezTo>
                  <a:cubicBezTo>
                    <a:pt x="1757" y="1374"/>
                    <a:pt x="1374" y="1757"/>
                    <a:pt x="905" y="1757"/>
                  </a:cubicBezTo>
                  <a:cubicBezTo>
                    <a:pt x="435" y="1757"/>
                    <a:pt x="52" y="1374"/>
                    <a:pt x="52" y="905"/>
                  </a:cubicBezTo>
                  <a:cubicBezTo>
                    <a:pt x="52" y="436"/>
                    <a:pt x="435" y="53"/>
                    <a:pt x="905" y="53"/>
                  </a:cubicBezTo>
                  <a:close/>
                  <a:moveTo>
                    <a:pt x="905" y="243"/>
                  </a:moveTo>
                  <a:cubicBezTo>
                    <a:pt x="1269" y="243"/>
                    <a:pt x="1566" y="541"/>
                    <a:pt x="1566" y="905"/>
                  </a:cubicBezTo>
                  <a:cubicBezTo>
                    <a:pt x="1566" y="1270"/>
                    <a:pt x="1269" y="1567"/>
                    <a:pt x="905" y="1567"/>
                  </a:cubicBezTo>
                  <a:cubicBezTo>
                    <a:pt x="540" y="1567"/>
                    <a:pt x="243" y="1270"/>
                    <a:pt x="243" y="905"/>
                  </a:cubicBezTo>
                  <a:cubicBezTo>
                    <a:pt x="243" y="541"/>
                    <a:pt x="540" y="243"/>
                    <a:pt x="905" y="243"/>
                  </a:cubicBezTo>
                  <a:close/>
                  <a:moveTo>
                    <a:pt x="905" y="287"/>
                  </a:moveTo>
                  <a:cubicBezTo>
                    <a:pt x="1245" y="287"/>
                    <a:pt x="1522" y="565"/>
                    <a:pt x="1522" y="905"/>
                  </a:cubicBezTo>
                  <a:cubicBezTo>
                    <a:pt x="1522" y="1245"/>
                    <a:pt x="1245" y="1523"/>
                    <a:pt x="905" y="1523"/>
                  </a:cubicBezTo>
                  <a:cubicBezTo>
                    <a:pt x="564" y="1523"/>
                    <a:pt x="287" y="1245"/>
                    <a:pt x="287" y="905"/>
                  </a:cubicBezTo>
                  <a:cubicBezTo>
                    <a:pt x="287" y="565"/>
                    <a:pt x="564" y="287"/>
                    <a:pt x="905" y="287"/>
                  </a:cubicBezTo>
                  <a:close/>
                  <a:moveTo>
                    <a:pt x="471" y="546"/>
                  </a:moveTo>
                  <a:cubicBezTo>
                    <a:pt x="549" y="541"/>
                    <a:pt x="593" y="614"/>
                    <a:pt x="512" y="662"/>
                  </a:cubicBezTo>
                  <a:cubicBezTo>
                    <a:pt x="554" y="680"/>
                    <a:pt x="598" y="710"/>
                    <a:pt x="585" y="748"/>
                  </a:cubicBezTo>
                  <a:cubicBezTo>
                    <a:pt x="562" y="757"/>
                    <a:pt x="534" y="728"/>
                    <a:pt x="516" y="727"/>
                  </a:cubicBezTo>
                  <a:cubicBezTo>
                    <a:pt x="512" y="726"/>
                    <a:pt x="488" y="726"/>
                    <a:pt x="474" y="751"/>
                  </a:cubicBezTo>
                  <a:cubicBezTo>
                    <a:pt x="480" y="897"/>
                    <a:pt x="494" y="930"/>
                    <a:pt x="454" y="1056"/>
                  </a:cubicBezTo>
                  <a:cubicBezTo>
                    <a:pt x="439" y="1112"/>
                    <a:pt x="478" y="1146"/>
                    <a:pt x="501" y="1168"/>
                  </a:cubicBezTo>
                  <a:cubicBezTo>
                    <a:pt x="521" y="1167"/>
                    <a:pt x="558" y="1164"/>
                    <a:pt x="579" y="1162"/>
                  </a:cubicBezTo>
                  <a:cubicBezTo>
                    <a:pt x="494" y="1095"/>
                    <a:pt x="483" y="1068"/>
                    <a:pt x="497" y="960"/>
                  </a:cubicBezTo>
                  <a:cubicBezTo>
                    <a:pt x="508" y="867"/>
                    <a:pt x="576" y="835"/>
                    <a:pt x="631" y="780"/>
                  </a:cubicBezTo>
                  <a:cubicBezTo>
                    <a:pt x="558" y="733"/>
                    <a:pt x="616" y="658"/>
                    <a:pt x="664" y="764"/>
                  </a:cubicBezTo>
                  <a:cubicBezTo>
                    <a:pt x="697" y="770"/>
                    <a:pt x="736" y="765"/>
                    <a:pt x="767" y="766"/>
                  </a:cubicBezTo>
                  <a:cubicBezTo>
                    <a:pt x="787" y="779"/>
                    <a:pt x="792" y="813"/>
                    <a:pt x="745" y="813"/>
                  </a:cubicBezTo>
                  <a:cubicBezTo>
                    <a:pt x="734" y="850"/>
                    <a:pt x="723" y="881"/>
                    <a:pt x="713" y="918"/>
                  </a:cubicBezTo>
                  <a:cubicBezTo>
                    <a:pt x="720" y="919"/>
                    <a:pt x="718" y="917"/>
                    <a:pt x="722" y="918"/>
                  </a:cubicBezTo>
                  <a:cubicBezTo>
                    <a:pt x="724" y="923"/>
                    <a:pt x="720" y="948"/>
                    <a:pt x="718" y="956"/>
                  </a:cubicBezTo>
                  <a:cubicBezTo>
                    <a:pt x="715" y="958"/>
                    <a:pt x="705" y="957"/>
                    <a:pt x="702" y="959"/>
                  </a:cubicBezTo>
                  <a:cubicBezTo>
                    <a:pt x="688" y="1011"/>
                    <a:pt x="670" y="1059"/>
                    <a:pt x="656" y="1111"/>
                  </a:cubicBezTo>
                  <a:cubicBezTo>
                    <a:pt x="656" y="1114"/>
                    <a:pt x="660" y="1123"/>
                    <a:pt x="663" y="1124"/>
                  </a:cubicBezTo>
                  <a:cubicBezTo>
                    <a:pt x="685" y="1125"/>
                    <a:pt x="693" y="1123"/>
                    <a:pt x="710" y="1125"/>
                  </a:cubicBezTo>
                  <a:cubicBezTo>
                    <a:pt x="737" y="1136"/>
                    <a:pt x="738" y="1167"/>
                    <a:pt x="746" y="1196"/>
                  </a:cubicBezTo>
                  <a:cubicBezTo>
                    <a:pt x="758" y="1198"/>
                    <a:pt x="780" y="1197"/>
                    <a:pt x="792" y="1194"/>
                  </a:cubicBezTo>
                  <a:cubicBezTo>
                    <a:pt x="799" y="1146"/>
                    <a:pt x="749" y="1106"/>
                    <a:pt x="732" y="1018"/>
                  </a:cubicBezTo>
                  <a:cubicBezTo>
                    <a:pt x="729" y="923"/>
                    <a:pt x="786" y="827"/>
                    <a:pt x="850" y="760"/>
                  </a:cubicBezTo>
                  <a:cubicBezTo>
                    <a:pt x="825" y="724"/>
                    <a:pt x="784" y="765"/>
                    <a:pt x="793" y="694"/>
                  </a:cubicBezTo>
                  <a:cubicBezTo>
                    <a:pt x="810" y="684"/>
                    <a:pt x="820" y="687"/>
                    <a:pt x="835" y="691"/>
                  </a:cubicBezTo>
                  <a:cubicBezTo>
                    <a:pt x="853" y="705"/>
                    <a:pt x="866" y="726"/>
                    <a:pt x="877" y="744"/>
                  </a:cubicBezTo>
                  <a:cubicBezTo>
                    <a:pt x="952" y="729"/>
                    <a:pt x="983" y="719"/>
                    <a:pt x="1042" y="737"/>
                  </a:cubicBezTo>
                  <a:cubicBezTo>
                    <a:pt x="1044" y="748"/>
                    <a:pt x="1044" y="757"/>
                    <a:pt x="1040" y="768"/>
                  </a:cubicBezTo>
                  <a:cubicBezTo>
                    <a:pt x="1029" y="770"/>
                    <a:pt x="1011" y="776"/>
                    <a:pt x="1000" y="779"/>
                  </a:cubicBezTo>
                  <a:cubicBezTo>
                    <a:pt x="982" y="826"/>
                    <a:pt x="970" y="874"/>
                    <a:pt x="953" y="922"/>
                  </a:cubicBezTo>
                  <a:cubicBezTo>
                    <a:pt x="959" y="924"/>
                    <a:pt x="958" y="923"/>
                    <a:pt x="965" y="925"/>
                  </a:cubicBezTo>
                  <a:cubicBezTo>
                    <a:pt x="966" y="940"/>
                    <a:pt x="966" y="946"/>
                    <a:pt x="964" y="953"/>
                  </a:cubicBezTo>
                  <a:cubicBezTo>
                    <a:pt x="956" y="954"/>
                    <a:pt x="951" y="955"/>
                    <a:pt x="942" y="957"/>
                  </a:cubicBezTo>
                  <a:cubicBezTo>
                    <a:pt x="934" y="1008"/>
                    <a:pt x="914" y="1066"/>
                    <a:pt x="906" y="1118"/>
                  </a:cubicBezTo>
                  <a:cubicBezTo>
                    <a:pt x="931" y="1140"/>
                    <a:pt x="973" y="1156"/>
                    <a:pt x="991" y="1178"/>
                  </a:cubicBezTo>
                  <a:cubicBezTo>
                    <a:pt x="998" y="1203"/>
                    <a:pt x="1006" y="1243"/>
                    <a:pt x="1008" y="1266"/>
                  </a:cubicBezTo>
                  <a:cubicBezTo>
                    <a:pt x="1021" y="1258"/>
                    <a:pt x="1034" y="1244"/>
                    <a:pt x="1042" y="1234"/>
                  </a:cubicBezTo>
                  <a:cubicBezTo>
                    <a:pt x="1042" y="1202"/>
                    <a:pt x="1004" y="1176"/>
                    <a:pt x="997" y="1144"/>
                  </a:cubicBezTo>
                  <a:cubicBezTo>
                    <a:pt x="981" y="1092"/>
                    <a:pt x="986" y="1052"/>
                    <a:pt x="990" y="1014"/>
                  </a:cubicBezTo>
                  <a:cubicBezTo>
                    <a:pt x="1005" y="935"/>
                    <a:pt x="1045" y="888"/>
                    <a:pt x="1081" y="822"/>
                  </a:cubicBezTo>
                  <a:cubicBezTo>
                    <a:pt x="1103" y="791"/>
                    <a:pt x="1132" y="783"/>
                    <a:pt x="1153" y="764"/>
                  </a:cubicBezTo>
                  <a:cubicBezTo>
                    <a:pt x="1116" y="737"/>
                    <a:pt x="1101" y="750"/>
                    <a:pt x="1084" y="738"/>
                  </a:cubicBezTo>
                  <a:cubicBezTo>
                    <a:pt x="1071" y="718"/>
                    <a:pt x="1076" y="711"/>
                    <a:pt x="1079" y="706"/>
                  </a:cubicBezTo>
                  <a:cubicBezTo>
                    <a:pt x="1094" y="689"/>
                    <a:pt x="1115" y="692"/>
                    <a:pt x="1138" y="695"/>
                  </a:cubicBezTo>
                  <a:cubicBezTo>
                    <a:pt x="1154" y="705"/>
                    <a:pt x="1172" y="726"/>
                    <a:pt x="1189" y="742"/>
                  </a:cubicBezTo>
                  <a:cubicBezTo>
                    <a:pt x="1226" y="740"/>
                    <a:pt x="1240" y="730"/>
                    <a:pt x="1268" y="741"/>
                  </a:cubicBezTo>
                  <a:cubicBezTo>
                    <a:pt x="1289" y="750"/>
                    <a:pt x="1287" y="760"/>
                    <a:pt x="1276" y="771"/>
                  </a:cubicBezTo>
                  <a:cubicBezTo>
                    <a:pt x="1267" y="774"/>
                    <a:pt x="1257" y="776"/>
                    <a:pt x="1251" y="778"/>
                  </a:cubicBezTo>
                  <a:cubicBezTo>
                    <a:pt x="1236" y="822"/>
                    <a:pt x="1229" y="847"/>
                    <a:pt x="1212" y="908"/>
                  </a:cubicBezTo>
                  <a:cubicBezTo>
                    <a:pt x="1223" y="912"/>
                    <a:pt x="1217" y="910"/>
                    <a:pt x="1224" y="912"/>
                  </a:cubicBezTo>
                  <a:cubicBezTo>
                    <a:pt x="1224" y="917"/>
                    <a:pt x="1227" y="926"/>
                    <a:pt x="1225" y="938"/>
                  </a:cubicBezTo>
                  <a:cubicBezTo>
                    <a:pt x="1224" y="940"/>
                    <a:pt x="1221" y="940"/>
                    <a:pt x="1218" y="942"/>
                  </a:cubicBezTo>
                  <a:cubicBezTo>
                    <a:pt x="1212" y="948"/>
                    <a:pt x="1201" y="958"/>
                    <a:pt x="1197" y="967"/>
                  </a:cubicBezTo>
                  <a:cubicBezTo>
                    <a:pt x="1190" y="1007"/>
                    <a:pt x="1178" y="1048"/>
                    <a:pt x="1171" y="1088"/>
                  </a:cubicBezTo>
                  <a:cubicBezTo>
                    <a:pt x="1186" y="1089"/>
                    <a:pt x="1209" y="1086"/>
                    <a:pt x="1227" y="1085"/>
                  </a:cubicBezTo>
                  <a:cubicBezTo>
                    <a:pt x="1242" y="1091"/>
                    <a:pt x="1243" y="1093"/>
                    <a:pt x="1250" y="1103"/>
                  </a:cubicBezTo>
                  <a:cubicBezTo>
                    <a:pt x="1253" y="1017"/>
                    <a:pt x="1258" y="921"/>
                    <a:pt x="1261" y="835"/>
                  </a:cubicBezTo>
                  <a:cubicBezTo>
                    <a:pt x="1281" y="781"/>
                    <a:pt x="1293" y="763"/>
                    <a:pt x="1341" y="735"/>
                  </a:cubicBezTo>
                  <a:cubicBezTo>
                    <a:pt x="1275" y="594"/>
                    <a:pt x="1211" y="526"/>
                    <a:pt x="1142" y="491"/>
                  </a:cubicBezTo>
                  <a:cubicBezTo>
                    <a:pt x="1124" y="483"/>
                    <a:pt x="1131" y="471"/>
                    <a:pt x="1145" y="470"/>
                  </a:cubicBezTo>
                  <a:cubicBezTo>
                    <a:pt x="1223" y="464"/>
                    <a:pt x="1407" y="650"/>
                    <a:pt x="1428" y="771"/>
                  </a:cubicBezTo>
                  <a:cubicBezTo>
                    <a:pt x="1421" y="823"/>
                    <a:pt x="1413" y="919"/>
                    <a:pt x="1391" y="973"/>
                  </a:cubicBezTo>
                  <a:cubicBezTo>
                    <a:pt x="1384" y="977"/>
                    <a:pt x="1375" y="975"/>
                    <a:pt x="1370" y="969"/>
                  </a:cubicBezTo>
                  <a:cubicBezTo>
                    <a:pt x="1364" y="930"/>
                    <a:pt x="1381" y="877"/>
                    <a:pt x="1368" y="847"/>
                  </a:cubicBezTo>
                  <a:cubicBezTo>
                    <a:pt x="1363" y="833"/>
                    <a:pt x="1348" y="835"/>
                    <a:pt x="1340" y="839"/>
                  </a:cubicBezTo>
                  <a:cubicBezTo>
                    <a:pt x="1321" y="904"/>
                    <a:pt x="1386" y="1024"/>
                    <a:pt x="1396" y="1108"/>
                  </a:cubicBezTo>
                  <a:cubicBezTo>
                    <a:pt x="1370" y="1295"/>
                    <a:pt x="1197" y="1407"/>
                    <a:pt x="1073" y="1435"/>
                  </a:cubicBezTo>
                  <a:cubicBezTo>
                    <a:pt x="1073" y="1444"/>
                    <a:pt x="1074" y="1458"/>
                    <a:pt x="1066" y="1467"/>
                  </a:cubicBezTo>
                  <a:cubicBezTo>
                    <a:pt x="1060" y="1475"/>
                    <a:pt x="1049" y="1488"/>
                    <a:pt x="1036" y="1474"/>
                  </a:cubicBezTo>
                  <a:cubicBezTo>
                    <a:pt x="1032" y="1463"/>
                    <a:pt x="1033" y="1456"/>
                    <a:pt x="1033" y="1443"/>
                  </a:cubicBezTo>
                  <a:cubicBezTo>
                    <a:pt x="961" y="1444"/>
                    <a:pt x="890" y="1448"/>
                    <a:pt x="818" y="1438"/>
                  </a:cubicBezTo>
                  <a:cubicBezTo>
                    <a:pt x="813" y="1452"/>
                    <a:pt x="808" y="1471"/>
                    <a:pt x="799" y="1482"/>
                  </a:cubicBezTo>
                  <a:cubicBezTo>
                    <a:pt x="788" y="1486"/>
                    <a:pt x="780" y="1484"/>
                    <a:pt x="774" y="1476"/>
                  </a:cubicBezTo>
                  <a:cubicBezTo>
                    <a:pt x="772" y="1459"/>
                    <a:pt x="773" y="1452"/>
                    <a:pt x="780" y="1437"/>
                  </a:cubicBezTo>
                  <a:cubicBezTo>
                    <a:pt x="675" y="1427"/>
                    <a:pt x="646" y="1407"/>
                    <a:pt x="576" y="1368"/>
                  </a:cubicBezTo>
                  <a:cubicBezTo>
                    <a:pt x="568" y="1382"/>
                    <a:pt x="565" y="1383"/>
                    <a:pt x="554" y="1388"/>
                  </a:cubicBezTo>
                  <a:cubicBezTo>
                    <a:pt x="537" y="1390"/>
                    <a:pt x="530" y="1382"/>
                    <a:pt x="531" y="1378"/>
                  </a:cubicBezTo>
                  <a:cubicBezTo>
                    <a:pt x="527" y="1373"/>
                    <a:pt x="537" y="1357"/>
                    <a:pt x="541" y="1349"/>
                  </a:cubicBezTo>
                  <a:cubicBezTo>
                    <a:pt x="488" y="1291"/>
                    <a:pt x="444" y="1238"/>
                    <a:pt x="400" y="1166"/>
                  </a:cubicBezTo>
                  <a:cubicBezTo>
                    <a:pt x="360" y="1021"/>
                    <a:pt x="436" y="994"/>
                    <a:pt x="397" y="720"/>
                  </a:cubicBezTo>
                  <a:cubicBezTo>
                    <a:pt x="406" y="682"/>
                    <a:pt x="456" y="649"/>
                    <a:pt x="489" y="622"/>
                  </a:cubicBezTo>
                  <a:cubicBezTo>
                    <a:pt x="497" y="600"/>
                    <a:pt x="485" y="575"/>
                    <a:pt x="471" y="546"/>
                  </a:cubicBezTo>
                  <a:close/>
                  <a:moveTo>
                    <a:pt x="610" y="864"/>
                  </a:moveTo>
                  <a:cubicBezTo>
                    <a:pt x="621" y="830"/>
                    <a:pt x="659" y="788"/>
                    <a:pt x="721" y="794"/>
                  </a:cubicBezTo>
                  <a:cubicBezTo>
                    <a:pt x="708" y="837"/>
                    <a:pt x="688" y="881"/>
                    <a:pt x="682" y="924"/>
                  </a:cubicBezTo>
                  <a:cubicBezTo>
                    <a:pt x="670" y="925"/>
                    <a:pt x="658" y="926"/>
                    <a:pt x="646" y="922"/>
                  </a:cubicBezTo>
                  <a:cubicBezTo>
                    <a:pt x="633" y="907"/>
                    <a:pt x="618" y="886"/>
                    <a:pt x="610" y="864"/>
                  </a:cubicBezTo>
                  <a:close/>
                  <a:moveTo>
                    <a:pt x="580" y="903"/>
                  </a:moveTo>
                  <a:cubicBezTo>
                    <a:pt x="594" y="919"/>
                    <a:pt x="607" y="936"/>
                    <a:pt x="621" y="952"/>
                  </a:cubicBezTo>
                  <a:cubicBezTo>
                    <a:pt x="634" y="960"/>
                    <a:pt x="653" y="958"/>
                    <a:pt x="669" y="958"/>
                  </a:cubicBezTo>
                  <a:cubicBezTo>
                    <a:pt x="653" y="1008"/>
                    <a:pt x="640" y="1058"/>
                    <a:pt x="625" y="1109"/>
                  </a:cubicBezTo>
                  <a:cubicBezTo>
                    <a:pt x="583" y="1107"/>
                    <a:pt x="548" y="1054"/>
                    <a:pt x="548" y="989"/>
                  </a:cubicBezTo>
                  <a:cubicBezTo>
                    <a:pt x="551" y="959"/>
                    <a:pt x="554" y="925"/>
                    <a:pt x="580" y="903"/>
                  </a:cubicBezTo>
                  <a:close/>
                  <a:moveTo>
                    <a:pt x="591" y="1199"/>
                  </a:moveTo>
                  <a:cubicBezTo>
                    <a:pt x="587" y="1223"/>
                    <a:pt x="585" y="1227"/>
                    <a:pt x="576" y="1239"/>
                  </a:cubicBezTo>
                  <a:cubicBezTo>
                    <a:pt x="549" y="1235"/>
                    <a:pt x="539" y="1207"/>
                    <a:pt x="537" y="1197"/>
                  </a:cubicBezTo>
                  <a:cubicBezTo>
                    <a:pt x="544" y="1191"/>
                    <a:pt x="576" y="1190"/>
                    <a:pt x="591" y="1199"/>
                  </a:cubicBezTo>
                  <a:close/>
                  <a:moveTo>
                    <a:pt x="642" y="1159"/>
                  </a:moveTo>
                  <a:cubicBezTo>
                    <a:pt x="661" y="1156"/>
                    <a:pt x="677" y="1157"/>
                    <a:pt x="694" y="1165"/>
                  </a:cubicBezTo>
                  <a:cubicBezTo>
                    <a:pt x="746" y="1217"/>
                    <a:pt x="685" y="1287"/>
                    <a:pt x="645" y="1290"/>
                  </a:cubicBezTo>
                  <a:cubicBezTo>
                    <a:pt x="631" y="1286"/>
                    <a:pt x="621" y="1277"/>
                    <a:pt x="609" y="1268"/>
                  </a:cubicBezTo>
                  <a:cubicBezTo>
                    <a:pt x="613" y="1251"/>
                    <a:pt x="623" y="1226"/>
                    <a:pt x="629" y="1210"/>
                  </a:cubicBezTo>
                  <a:cubicBezTo>
                    <a:pt x="638" y="1209"/>
                    <a:pt x="645" y="1213"/>
                    <a:pt x="654" y="1212"/>
                  </a:cubicBezTo>
                  <a:cubicBezTo>
                    <a:pt x="655" y="1210"/>
                    <a:pt x="675" y="1205"/>
                    <a:pt x="642" y="1159"/>
                  </a:cubicBezTo>
                  <a:close/>
                  <a:moveTo>
                    <a:pt x="726" y="1275"/>
                  </a:moveTo>
                  <a:cubicBezTo>
                    <a:pt x="712" y="1291"/>
                    <a:pt x="704" y="1310"/>
                    <a:pt x="699" y="1324"/>
                  </a:cubicBezTo>
                  <a:cubicBezTo>
                    <a:pt x="717" y="1333"/>
                    <a:pt x="737" y="1332"/>
                    <a:pt x="760" y="1329"/>
                  </a:cubicBezTo>
                  <a:cubicBezTo>
                    <a:pt x="746" y="1321"/>
                    <a:pt x="741" y="1281"/>
                    <a:pt x="726" y="1275"/>
                  </a:cubicBezTo>
                  <a:close/>
                  <a:moveTo>
                    <a:pt x="766" y="1240"/>
                  </a:moveTo>
                  <a:cubicBezTo>
                    <a:pt x="790" y="1244"/>
                    <a:pt x="811" y="1258"/>
                    <a:pt x="829" y="1271"/>
                  </a:cubicBezTo>
                  <a:cubicBezTo>
                    <a:pt x="827" y="1291"/>
                    <a:pt x="829" y="1321"/>
                    <a:pt x="801" y="1332"/>
                  </a:cubicBezTo>
                  <a:cubicBezTo>
                    <a:pt x="791" y="1303"/>
                    <a:pt x="774" y="1269"/>
                    <a:pt x="766" y="1240"/>
                  </a:cubicBezTo>
                  <a:close/>
                  <a:moveTo>
                    <a:pt x="849" y="1153"/>
                  </a:moveTo>
                  <a:cubicBezTo>
                    <a:pt x="856" y="1157"/>
                    <a:pt x="862" y="1162"/>
                    <a:pt x="865" y="1170"/>
                  </a:cubicBezTo>
                  <a:cubicBezTo>
                    <a:pt x="862" y="1182"/>
                    <a:pt x="860" y="1196"/>
                    <a:pt x="849" y="1203"/>
                  </a:cubicBezTo>
                  <a:cubicBezTo>
                    <a:pt x="848" y="1187"/>
                    <a:pt x="847" y="1170"/>
                    <a:pt x="849" y="1153"/>
                  </a:cubicBezTo>
                  <a:close/>
                  <a:moveTo>
                    <a:pt x="894" y="1171"/>
                  </a:moveTo>
                  <a:cubicBezTo>
                    <a:pt x="915" y="1180"/>
                    <a:pt x="945" y="1192"/>
                    <a:pt x="947" y="1210"/>
                  </a:cubicBezTo>
                  <a:cubicBezTo>
                    <a:pt x="954" y="1251"/>
                    <a:pt x="964" y="1270"/>
                    <a:pt x="971" y="1298"/>
                  </a:cubicBezTo>
                  <a:cubicBezTo>
                    <a:pt x="951" y="1323"/>
                    <a:pt x="929" y="1362"/>
                    <a:pt x="841" y="1350"/>
                  </a:cubicBezTo>
                  <a:cubicBezTo>
                    <a:pt x="858" y="1294"/>
                    <a:pt x="877" y="1228"/>
                    <a:pt x="894" y="1171"/>
                  </a:cubicBezTo>
                  <a:close/>
                  <a:moveTo>
                    <a:pt x="798" y="919"/>
                  </a:moveTo>
                  <a:cubicBezTo>
                    <a:pt x="844" y="927"/>
                    <a:pt x="836" y="942"/>
                    <a:pt x="854" y="956"/>
                  </a:cubicBezTo>
                  <a:cubicBezTo>
                    <a:pt x="875" y="962"/>
                    <a:pt x="887" y="964"/>
                    <a:pt x="905" y="966"/>
                  </a:cubicBezTo>
                  <a:cubicBezTo>
                    <a:pt x="892" y="1013"/>
                    <a:pt x="886" y="1063"/>
                    <a:pt x="874" y="1110"/>
                  </a:cubicBezTo>
                  <a:cubicBezTo>
                    <a:pt x="834" y="1079"/>
                    <a:pt x="764" y="1046"/>
                    <a:pt x="798" y="919"/>
                  </a:cubicBezTo>
                  <a:close/>
                  <a:moveTo>
                    <a:pt x="970" y="763"/>
                  </a:moveTo>
                  <a:cubicBezTo>
                    <a:pt x="908" y="750"/>
                    <a:pt x="786" y="825"/>
                    <a:pt x="881" y="919"/>
                  </a:cubicBezTo>
                  <a:cubicBezTo>
                    <a:pt x="892" y="925"/>
                    <a:pt x="908" y="929"/>
                    <a:pt x="921" y="930"/>
                  </a:cubicBezTo>
                  <a:cubicBezTo>
                    <a:pt x="934" y="878"/>
                    <a:pt x="956" y="816"/>
                    <a:pt x="970" y="763"/>
                  </a:cubicBezTo>
                  <a:close/>
                  <a:moveTo>
                    <a:pt x="1219" y="769"/>
                  </a:moveTo>
                  <a:cubicBezTo>
                    <a:pt x="1147" y="789"/>
                    <a:pt x="1085" y="881"/>
                    <a:pt x="1174" y="924"/>
                  </a:cubicBezTo>
                  <a:cubicBezTo>
                    <a:pt x="1187" y="878"/>
                    <a:pt x="1205" y="816"/>
                    <a:pt x="1219" y="769"/>
                  </a:cubicBezTo>
                  <a:close/>
                  <a:moveTo>
                    <a:pt x="1090" y="922"/>
                  </a:moveTo>
                  <a:cubicBezTo>
                    <a:pt x="1117" y="931"/>
                    <a:pt x="1124" y="947"/>
                    <a:pt x="1140" y="955"/>
                  </a:cubicBezTo>
                  <a:cubicBezTo>
                    <a:pt x="1149" y="958"/>
                    <a:pt x="1152" y="960"/>
                    <a:pt x="1165" y="960"/>
                  </a:cubicBezTo>
                  <a:cubicBezTo>
                    <a:pt x="1157" y="1004"/>
                    <a:pt x="1145" y="1050"/>
                    <a:pt x="1137" y="1094"/>
                  </a:cubicBezTo>
                  <a:cubicBezTo>
                    <a:pt x="1122" y="1096"/>
                    <a:pt x="1110" y="1097"/>
                    <a:pt x="1085" y="1092"/>
                  </a:cubicBezTo>
                  <a:cubicBezTo>
                    <a:pt x="1034" y="1066"/>
                    <a:pt x="1063" y="969"/>
                    <a:pt x="1090" y="922"/>
                  </a:cubicBezTo>
                  <a:close/>
                  <a:moveTo>
                    <a:pt x="1087" y="1144"/>
                  </a:moveTo>
                  <a:cubicBezTo>
                    <a:pt x="1107" y="1134"/>
                    <a:pt x="1113" y="1141"/>
                    <a:pt x="1120" y="1150"/>
                  </a:cubicBezTo>
                  <a:cubicBezTo>
                    <a:pt x="1119" y="1166"/>
                    <a:pt x="1114" y="1190"/>
                    <a:pt x="1104" y="1205"/>
                  </a:cubicBezTo>
                  <a:cubicBezTo>
                    <a:pt x="1089" y="1201"/>
                    <a:pt x="1080" y="1176"/>
                    <a:pt x="1078" y="1166"/>
                  </a:cubicBezTo>
                  <a:cubicBezTo>
                    <a:pt x="1079" y="1159"/>
                    <a:pt x="1081" y="1151"/>
                    <a:pt x="1087" y="1144"/>
                  </a:cubicBezTo>
                  <a:close/>
                  <a:moveTo>
                    <a:pt x="1011" y="1316"/>
                  </a:moveTo>
                  <a:cubicBezTo>
                    <a:pt x="1033" y="1292"/>
                    <a:pt x="1067" y="1267"/>
                    <a:pt x="1098" y="1251"/>
                  </a:cubicBezTo>
                  <a:cubicBezTo>
                    <a:pt x="1092" y="1280"/>
                    <a:pt x="1078" y="1318"/>
                    <a:pt x="1067" y="1349"/>
                  </a:cubicBezTo>
                  <a:cubicBezTo>
                    <a:pt x="1048" y="1341"/>
                    <a:pt x="1027" y="1328"/>
                    <a:pt x="1011" y="1316"/>
                  </a:cubicBezTo>
                  <a:close/>
                  <a:moveTo>
                    <a:pt x="1177" y="1133"/>
                  </a:moveTo>
                  <a:cubicBezTo>
                    <a:pt x="1251" y="1085"/>
                    <a:pt x="1313" y="1275"/>
                    <a:pt x="1107" y="1327"/>
                  </a:cubicBezTo>
                  <a:cubicBezTo>
                    <a:pt x="1125" y="1250"/>
                    <a:pt x="1137" y="1205"/>
                    <a:pt x="1146" y="1155"/>
                  </a:cubicBezTo>
                  <a:cubicBezTo>
                    <a:pt x="1155" y="1148"/>
                    <a:pt x="1168" y="1141"/>
                    <a:pt x="1177" y="1133"/>
                  </a:cubicBezTo>
                  <a:close/>
                  <a:moveTo>
                    <a:pt x="1316" y="1008"/>
                  </a:moveTo>
                  <a:cubicBezTo>
                    <a:pt x="1328" y="1034"/>
                    <a:pt x="1357" y="1185"/>
                    <a:pt x="1301" y="1208"/>
                  </a:cubicBezTo>
                  <a:cubicBezTo>
                    <a:pt x="1320" y="1147"/>
                    <a:pt x="1317" y="1067"/>
                    <a:pt x="1316" y="1008"/>
                  </a:cubicBezTo>
                  <a:close/>
                  <a:moveTo>
                    <a:pt x="990" y="1329"/>
                  </a:moveTo>
                  <a:cubicBezTo>
                    <a:pt x="985" y="1336"/>
                    <a:pt x="978" y="1341"/>
                    <a:pt x="970" y="1346"/>
                  </a:cubicBezTo>
                  <a:cubicBezTo>
                    <a:pt x="972" y="1347"/>
                    <a:pt x="973" y="1350"/>
                    <a:pt x="974" y="1351"/>
                  </a:cubicBezTo>
                  <a:cubicBezTo>
                    <a:pt x="982" y="1350"/>
                    <a:pt x="990" y="1344"/>
                    <a:pt x="997" y="1336"/>
                  </a:cubicBezTo>
                  <a:cubicBezTo>
                    <a:pt x="995" y="1332"/>
                    <a:pt x="995" y="1332"/>
                    <a:pt x="990" y="1329"/>
                  </a:cubicBezTo>
                  <a:close/>
                  <a:moveTo>
                    <a:pt x="1304" y="824"/>
                  </a:moveTo>
                  <a:cubicBezTo>
                    <a:pt x="1315" y="814"/>
                    <a:pt x="1333" y="791"/>
                    <a:pt x="1339" y="777"/>
                  </a:cubicBezTo>
                  <a:cubicBezTo>
                    <a:pt x="1348" y="802"/>
                    <a:pt x="1329" y="819"/>
                    <a:pt x="1304" y="8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7343299" y="3660775"/>
              <a:ext cx="1674813" cy="874712"/>
            </a:xfrm>
            <a:custGeom>
              <a:avLst/>
              <a:gdLst>
                <a:gd name="T0" fmla="*/ 124 w 1644"/>
                <a:gd name="T1" fmla="*/ 6 h 859"/>
                <a:gd name="T2" fmla="*/ 2 w 1644"/>
                <a:gd name="T3" fmla="*/ 80 h 859"/>
                <a:gd name="T4" fmla="*/ 158 w 1644"/>
                <a:gd name="T5" fmla="*/ 210 h 859"/>
                <a:gd name="T6" fmla="*/ 76 w 1644"/>
                <a:gd name="T7" fmla="*/ 292 h 859"/>
                <a:gd name="T8" fmla="*/ 46 w 1644"/>
                <a:gd name="T9" fmla="*/ 187 h 859"/>
                <a:gd name="T10" fmla="*/ 44 w 1644"/>
                <a:gd name="T11" fmla="*/ 245 h 859"/>
                <a:gd name="T12" fmla="*/ 144 w 1644"/>
                <a:gd name="T13" fmla="*/ 239 h 859"/>
                <a:gd name="T14" fmla="*/ 77 w 1644"/>
                <a:gd name="T15" fmla="*/ 383 h 859"/>
                <a:gd name="T16" fmla="*/ 230 w 1644"/>
                <a:gd name="T17" fmla="*/ 398 h 859"/>
                <a:gd name="T18" fmla="*/ 173 w 1644"/>
                <a:gd name="T19" fmla="*/ 350 h 859"/>
                <a:gd name="T20" fmla="*/ 261 w 1644"/>
                <a:gd name="T21" fmla="*/ 549 h 859"/>
                <a:gd name="T22" fmla="*/ 210 w 1644"/>
                <a:gd name="T23" fmla="*/ 594 h 859"/>
                <a:gd name="T24" fmla="*/ 250 w 1644"/>
                <a:gd name="T25" fmla="*/ 483 h 859"/>
                <a:gd name="T26" fmla="*/ 326 w 1644"/>
                <a:gd name="T27" fmla="*/ 551 h 859"/>
                <a:gd name="T28" fmla="*/ 309 w 1644"/>
                <a:gd name="T29" fmla="*/ 532 h 859"/>
                <a:gd name="T30" fmla="*/ 253 w 1644"/>
                <a:gd name="T31" fmla="*/ 500 h 859"/>
                <a:gd name="T32" fmla="*/ 221 w 1644"/>
                <a:gd name="T33" fmla="*/ 584 h 859"/>
                <a:gd name="T34" fmla="*/ 250 w 1644"/>
                <a:gd name="T35" fmla="*/ 559 h 859"/>
                <a:gd name="T36" fmla="*/ 338 w 1644"/>
                <a:gd name="T37" fmla="*/ 690 h 859"/>
                <a:gd name="T38" fmla="*/ 417 w 1644"/>
                <a:gd name="T39" fmla="*/ 602 h 859"/>
                <a:gd name="T40" fmla="*/ 349 w 1644"/>
                <a:gd name="T41" fmla="*/ 710 h 859"/>
                <a:gd name="T42" fmla="*/ 434 w 1644"/>
                <a:gd name="T43" fmla="*/ 766 h 859"/>
                <a:gd name="T44" fmla="*/ 434 w 1644"/>
                <a:gd name="T45" fmla="*/ 766 h 859"/>
                <a:gd name="T46" fmla="*/ 665 w 1644"/>
                <a:gd name="T47" fmla="*/ 820 h 859"/>
                <a:gd name="T48" fmla="*/ 575 w 1644"/>
                <a:gd name="T49" fmla="*/ 802 h 859"/>
                <a:gd name="T50" fmla="*/ 593 w 1644"/>
                <a:gd name="T51" fmla="*/ 773 h 859"/>
                <a:gd name="T52" fmla="*/ 644 w 1644"/>
                <a:gd name="T53" fmla="*/ 818 h 859"/>
                <a:gd name="T54" fmla="*/ 751 w 1644"/>
                <a:gd name="T55" fmla="*/ 724 h 859"/>
                <a:gd name="T56" fmla="*/ 852 w 1644"/>
                <a:gd name="T57" fmla="*/ 728 h 859"/>
                <a:gd name="T58" fmla="*/ 763 w 1644"/>
                <a:gd name="T59" fmla="*/ 856 h 859"/>
                <a:gd name="T60" fmla="*/ 936 w 1644"/>
                <a:gd name="T61" fmla="*/ 719 h 859"/>
                <a:gd name="T62" fmla="*/ 984 w 1644"/>
                <a:gd name="T63" fmla="*/ 709 h 859"/>
                <a:gd name="T64" fmla="*/ 1074 w 1644"/>
                <a:gd name="T65" fmla="*/ 781 h 859"/>
                <a:gd name="T66" fmla="*/ 1070 w 1644"/>
                <a:gd name="T67" fmla="*/ 820 h 859"/>
                <a:gd name="T68" fmla="*/ 1227 w 1644"/>
                <a:gd name="T69" fmla="*/ 621 h 859"/>
                <a:gd name="T70" fmla="*/ 1248 w 1644"/>
                <a:gd name="T71" fmla="*/ 672 h 859"/>
                <a:gd name="T72" fmla="*/ 1283 w 1644"/>
                <a:gd name="T73" fmla="*/ 722 h 859"/>
                <a:gd name="T74" fmla="*/ 1299 w 1644"/>
                <a:gd name="T75" fmla="*/ 540 h 859"/>
                <a:gd name="T76" fmla="*/ 1366 w 1644"/>
                <a:gd name="T77" fmla="*/ 556 h 859"/>
                <a:gd name="T78" fmla="*/ 1429 w 1644"/>
                <a:gd name="T79" fmla="*/ 594 h 859"/>
                <a:gd name="T80" fmla="*/ 1349 w 1644"/>
                <a:gd name="T81" fmla="*/ 597 h 859"/>
                <a:gd name="T82" fmla="*/ 1360 w 1644"/>
                <a:gd name="T83" fmla="*/ 662 h 859"/>
                <a:gd name="T84" fmla="*/ 1347 w 1644"/>
                <a:gd name="T85" fmla="*/ 569 h 859"/>
                <a:gd name="T86" fmla="*/ 1309 w 1644"/>
                <a:gd name="T87" fmla="*/ 550 h 859"/>
                <a:gd name="T88" fmla="*/ 1445 w 1644"/>
                <a:gd name="T89" fmla="*/ 504 h 859"/>
                <a:gd name="T90" fmla="*/ 1498 w 1644"/>
                <a:gd name="T91" fmla="*/ 473 h 859"/>
                <a:gd name="T92" fmla="*/ 1467 w 1644"/>
                <a:gd name="T93" fmla="*/ 452 h 859"/>
                <a:gd name="T94" fmla="*/ 1395 w 1644"/>
                <a:gd name="T95" fmla="*/ 483 h 859"/>
                <a:gd name="T96" fmla="*/ 1409 w 1644"/>
                <a:gd name="T97" fmla="*/ 406 h 859"/>
                <a:gd name="T98" fmla="*/ 1421 w 1644"/>
                <a:gd name="T99" fmla="*/ 417 h 859"/>
                <a:gd name="T100" fmla="*/ 1415 w 1644"/>
                <a:gd name="T101" fmla="*/ 471 h 859"/>
                <a:gd name="T102" fmla="*/ 1498 w 1644"/>
                <a:gd name="T103" fmla="*/ 435 h 859"/>
                <a:gd name="T104" fmla="*/ 1483 w 1644"/>
                <a:gd name="T105" fmla="*/ 519 h 859"/>
                <a:gd name="T106" fmla="*/ 1446 w 1644"/>
                <a:gd name="T107" fmla="*/ 333 h 859"/>
                <a:gd name="T108" fmla="*/ 1611 w 1644"/>
                <a:gd name="T109" fmla="*/ 252 h 859"/>
                <a:gd name="T110" fmla="*/ 1505 w 1644"/>
                <a:gd name="T111" fmla="*/ 156 h 859"/>
                <a:gd name="T112" fmla="*/ 1611 w 1644"/>
                <a:gd name="T113" fmla="*/ 252 h 859"/>
                <a:gd name="T114" fmla="*/ 1511 w 1644"/>
                <a:gd name="T115" fmla="*/ 99 h 859"/>
                <a:gd name="T116" fmla="*/ 1519 w 1644"/>
                <a:gd name="T117" fmla="*/ 21 h 859"/>
                <a:gd name="T118" fmla="*/ 1642 w 1644"/>
                <a:gd name="T119" fmla="*/ 84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44" h="859">
                  <a:moveTo>
                    <a:pt x="0" y="62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35" y="109"/>
                    <a:pt x="135" y="109"/>
                    <a:pt x="135" y="109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0" y="62"/>
                    <a:pt x="0" y="62"/>
                    <a:pt x="0" y="62"/>
                  </a:cubicBezTo>
                  <a:close/>
                  <a:moveTo>
                    <a:pt x="74" y="170"/>
                  </a:moveTo>
                  <a:cubicBezTo>
                    <a:pt x="95" y="164"/>
                    <a:pt x="112" y="164"/>
                    <a:pt x="127" y="172"/>
                  </a:cubicBezTo>
                  <a:cubicBezTo>
                    <a:pt x="142" y="179"/>
                    <a:pt x="152" y="192"/>
                    <a:pt x="158" y="210"/>
                  </a:cubicBezTo>
                  <a:cubicBezTo>
                    <a:pt x="161" y="221"/>
                    <a:pt x="161" y="233"/>
                    <a:pt x="159" y="244"/>
                  </a:cubicBezTo>
                  <a:cubicBezTo>
                    <a:pt x="156" y="255"/>
                    <a:pt x="151" y="264"/>
                    <a:pt x="142" y="272"/>
                  </a:cubicBezTo>
                  <a:cubicBezTo>
                    <a:pt x="134" y="280"/>
                    <a:pt x="124" y="286"/>
                    <a:pt x="112" y="290"/>
                  </a:cubicBezTo>
                  <a:cubicBezTo>
                    <a:pt x="99" y="294"/>
                    <a:pt x="87" y="294"/>
                    <a:pt x="76" y="292"/>
                  </a:cubicBezTo>
                  <a:cubicBezTo>
                    <a:pt x="64" y="290"/>
                    <a:pt x="55" y="285"/>
                    <a:pt x="47" y="278"/>
                  </a:cubicBezTo>
                  <a:cubicBezTo>
                    <a:pt x="39" y="270"/>
                    <a:pt x="33" y="260"/>
                    <a:pt x="30" y="249"/>
                  </a:cubicBezTo>
                  <a:cubicBezTo>
                    <a:pt x="27" y="238"/>
                    <a:pt x="26" y="226"/>
                    <a:pt x="29" y="215"/>
                  </a:cubicBezTo>
                  <a:cubicBezTo>
                    <a:pt x="32" y="204"/>
                    <a:pt x="37" y="195"/>
                    <a:pt x="46" y="187"/>
                  </a:cubicBezTo>
                  <a:cubicBezTo>
                    <a:pt x="54" y="179"/>
                    <a:pt x="63" y="173"/>
                    <a:pt x="74" y="170"/>
                  </a:cubicBezTo>
                  <a:close/>
                  <a:moveTo>
                    <a:pt x="79" y="187"/>
                  </a:moveTo>
                  <a:cubicBezTo>
                    <a:pt x="64" y="192"/>
                    <a:pt x="54" y="200"/>
                    <a:pt x="48" y="210"/>
                  </a:cubicBezTo>
                  <a:cubicBezTo>
                    <a:pt x="42" y="221"/>
                    <a:pt x="40" y="233"/>
                    <a:pt x="44" y="245"/>
                  </a:cubicBezTo>
                  <a:cubicBezTo>
                    <a:pt x="48" y="257"/>
                    <a:pt x="55" y="266"/>
                    <a:pt x="66" y="272"/>
                  </a:cubicBezTo>
                  <a:cubicBezTo>
                    <a:pt x="77" y="277"/>
                    <a:pt x="91" y="277"/>
                    <a:pt x="107" y="272"/>
                  </a:cubicBezTo>
                  <a:cubicBezTo>
                    <a:pt x="117" y="269"/>
                    <a:pt x="125" y="265"/>
                    <a:pt x="131" y="259"/>
                  </a:cubicBezTo>
                  <a:cubicBezTo>
                    <a:pt x="138" y="253"/>
                    <a:pt x="142" y="246"/>
                    <a:pt x="144" y="239"/>
                  </a:cubicBezTo>
                  <a:cubicBezTo>
                    <a:pt x="146" y="231"/>
                    <a:pt x="146" y="223"/>
                    <a:pt x="144" y="214"/>
                  </a:cubicBezTo>
                  <a:cubicBezTo>
                    <a:pt x="140" y="202"/>
                    <a:pt x="133" y="194"/>
                    <a:pt x="123" y="188"/>
                  </a:cubicBezTo>
                  <a:cubicBezTo>
                    <a:pt x="112" y="182"/>
                    <a:pt x="98" y="181"/>
                    <a:pt x="79" y="187"/>
                  </a:cubicBezTo>
                  <a:close/>
                  <a:moveTo>
                    <a:pt x="77" y="383"/>
                  </a:moveTo>
                  <a:cubicBezTo>
                    <a:pt x="190" y="322"/>
                    <a:pt x="190" y="322"/>
                    <a:pt x="190" y="322"/>
                  </a:cubicBezTo>
                  <a:cubicBezTo>
                    <a:pt x="198" y="337"/>
                    <a:pt x="198" y="337"/>
                    <a:pt x="198" y="337"/>
                  </a:cubicBezTo>
                  <a:cubicBezTo>
                    <a:pt x="141" y="447"/>
                    <a:pt x="141" y="447"/>
                    <a:pt x="141" y="447"/>
                  </a:cubicBezTo>
                  <a:cubicBezTo>
                    <a:pt x="230" y="398"/>
                    <a:pt x="230" y="398"/>
                    <a:pt x="230" y="398"/>
                  </a:cubicBezTo>
                  <a:cubicBezTo>
                    <a:pt x="238" y="413"/>
                    <a:pt x="238" y="413"/>
                    <a:pt x="238" y="413"/>
                  </a:cubicBezTo>
                  <a:cubicBezTo>
                    <a:pt x="124" y="475"/>
                    <a:pt x="124" y="475"/>
                    <a:pt x="124" y="475"/>
                  </a:cubicBezTo>
                  <a:cubicBezTo>
                    <a:pt x="116" y="459"/>
                    <a:pt x="116" y="459"/>
                    <a:pt x="116" y="459"/>
                  </a:cubicBezTo>
                  <a:cubicBezTo>
                    <a:pt x="173" y="350"/>
                    <a:pt x="173" y="350"/>
                    <a:pt x="173" y="350"/>
                  </a:cubicBezTo>
                  <a:cubicBezTo>
                    <a:pt x="84" y="398"/>
                    <a:pt x="84" y="398"/>
                    <a:pt x="84" y="398"/>
                  </a:cubicBezTo>
                  <a:cubicBezTo>
                    <a:pt x="77" y="383"/>
                    <a:pt x="77" y="383"/>
                    <a:pt x="77" y="383"/>
                  </a:cubicBezTo>
                  <a:close/>
                  <a:moveTo>
                    <a:pt x="250" y="559"/>
                  </a:moveTo>
                  <a:cubicBezTo>
                    <a:pt x="261" y="549"/>
                    <a:pt x="261" y="549"/>
                    <a:pt x="261" y="549"/>
                  </a:cubicBezTo>
                  <a:cubicBezTo>
                    <a:pt x="296" y="592"/>
                    <a:pt x="296" y="592"/>
                    <a:pt x="296" y="592"/>
                  </a:cubicBezTo>
                  <a:cubicBezTo>
                    <a:pt x="260" y="623"/>
                    <a:pt x="260" y="623"/>
                    <a:pt x="260" y="623"/>
                  </a:cubicBezTo>
                  <a:cubicBezTo>
                    <a:pt x="249" y="621"/>
                    <a:pt x="240" y="617"/>
                    <a:pt x="232" y="613"/>
                  </a:cubicBezTo>
                  <a:cubicBezTo>
                    <a:pt x="223" y="608"/>
                    <a:pt x="216" y="602"/>
                    <a:pt x="210" y="594"/>
                  </a:cubicBezTo>
                  <a:cubicBezTo>
                    <a:pt x="202" y="585"/>
                    <a:pt x="197" y="574"/>
                    <a:pt x="194" y="562"/>
                  </a:cubicBezTo>
                  <a:cubicBezTo>
                    <a:pt x="192" y="551"/>
                    <a:pt x="193" y="539"/>
                    <a:pt x="197" y="529"/>
                  </a:cubicBezTo>
                  <a:cubicBezTo>
                    <a:pt x="202" y="518"/>
                    <a:pt x="209" y="508"/>
                    <a:pt x="218" y="500"/>
                  </a:cubicBezTo>
                  <a:cubicBezTo>
                    <a:pt x="228" y="492"/>
                    <a:pt x="239" y="486"/>
                    <a:pt x="250" y="483"/>
                  </a:cubicBezTo>
                  <a:cubicBezTo>
                    <a:pt x="262" y="480"/>
                    <a:pt x="273" y="481"/>
                    <a:pt x="283" y="485"/>
                  </a:cubicBezTo>
                  <a:cubicBezTo>
                    <a:pt x="294" y="489"/>
                    <a:pt x="303" y="496"/>
                    <a:pt x="311" y="506"/>
                  </a:cubicBezTo>
                  <a:cubicBezTo>
                    <a:pt x="317" y="513"/>
                    <a:pt x="321" y="521"/>
                    <a:pt x="324" y="529"/>
                  </a:cubicBezTo>
                  <a:cubicBezTo>
                    <a:pt x="327" y="537"/>
                    <a:pt x="327" y="544"/>
                    <a:pt x="326" y="551"/>
                  </a:cubicBezTo>
                  <a:cubicBezTo>
                    <a:pt x="324" y="558"/>
                    <a:pt x="321" y="565"/>
                    <a:pt x="316" y="572"/>
                  </a:cubicBezTo>
                  <a:cubicBezTo>
                    <a:pt x="303" y="563"/>
                    <a:pt x="303" y="563"/>
                    <a:pt x="303" y="563"/>
                  </a:cubicBezTo>
                  <a:cubicBezTo>
                    <a:pt x="306" y="557"/>
                    <a:pt x="309" y="552"/>
                    <a:pt x="310" y="547"/>
                  </a:cubicBezTo>
                  <a:cubicBezTo>
                    <a:pt x="311" y="543"/>
                    <a:pt x="311" y="538"/>
                    <a:pt x="309" y="532"/>
                  </a:cubicBezTo>
                  <a:cubicBezTo>
                    <a:pt x="307" y="526"/>
                    <a:pt x="304" y="521"/>
                    <a:pt x="300" y="516"/>
                  </a:cubicBezTo>
                  <a:cubicBezTo>
                    <a:pt x="295" y="510"/>
                    <a:pt x="290" y="505"/>
                    <a:pt x="284" y="502"/>
                  </a:cubicBezTo>
                  <a:cubicBezTo>
                    <a:pt x="279" y="499"/>
                    <a:pt x="274" y="498"/>
                    <a:pt x="268" y="498"/>
                  </a:cubicBezTo>
                  <a:cubicBezTo>
                    <a:pt x="263" y="498"/>
                    <a:pt x="258" y="498"/>
                    <a:pt x="253" y="500"/>
                  </a:cubicBezTo>
                  <a:cubicBezTo>
                    <a:pt x="245" y="502"/>
                    <a:pt x="238" y="507"/>
                    <a:pt x="230" y="513"/>
                  </a:cubicBezTo>
                  <a:cubicBezTo>
                    <a:pt x="222" y="520"/>
                    <a:pt x="216" y="528"/>
                    <a:pt x="212" y="536"/>
                  </a:cubicBezTo>
                  <a:cubicBezTo>
                    <a:pt x="209" y="545"/>
                    <a:pt x="208" y="553"/>
                    <a:pt x="210" y="561"/>
                  </a:cubicBezTo>
                  <a:cubicBezTo>
                    <a:pt x="212" y="570"/>
                    <a:pt x="216" y="577"/>
                    <a:pt x="221" y="584"/>
                  </a:cubicBezTo>
                  <a:cubicBezTo>
                    <a:pt x="226" y="589"/>
                    <a:pt x="232" y="594"/>
                    <a:pt x="238" y="598"/>
                  </a:cubicBezTo>
                  <a:cubicBezTo>
                    <a:pt x="245" y="601"/>
                    <a:pt x="251" y="604"/>
                    <a:pt x="256" y="604"/>
                  </a:cubicBezTo>
                  <a:cubicBezTo>
                    <a:pt x="274" y="589"/>
                    <a:pt x="274" y="589"/>
                    <a:pt x="274" y="589"/>
                  </a:cubicBezTo>
                  <a:cubicBezTo>
                    <a:pt x="250" y="559"/>
                    <a:pt x="250" y="559"/>
                    <a:pt x="250" y="559"/>
                  </a:cubicBezTo>
                  <a:close/>
                  <a:moveTo>
                    <a:pt x="322" y="651"/>
                  </a:moveTo>
                  <a:cubicBezTo>
                    <a:pt x="336" y="657"/>
                    <a:pt x="336" y="657"/>
                    <a:pt x="336" y="657"/>
                  </a:cubicBezTo>
                  <a:cubicBezTo>
                    <a:pt x="331" y="666"/>
                    <a:pt x="328" y="673"/>
                    <a:pt x="329" y="678"/>
                  </a:cubicBezTo>
                  <a:cubicBezTo>
                    <a:pt x="330" y="683"/>
                    <a:pt x="333" y="687"/>
                    <a:pt x="338" y="690"/>
                  </a:cubicBezTo>
                  <a:cubicBezTo>
                    <a:pt x="341" y="692"/>
                    <a:pt x="345" y="694"/>
                    <a:pt x="349" y="694"/>
                  </a:cubicBezTo>
                  <a:cubicBezTo>
                    <a:pt x="352" y="694"/>
                    <a:pt x="355" y="693"/>
                    <a:pt x="358" y="690"/>
                  </a:cubicBezTo>
                  <a:cubicBezTo>
                    <a:pt x="361" y="688"/>
                    <a:pt x="365" y="684"/>
                    <a:pt x="369" y="678"/>
                  </a:cubicBezTo>
                  <a:cubicBezTo>
                    <a:pt x="417" y="602"/>
                    <a:pt x="417" y="602"/>
                    <a:pt x="417" y="602"/>
                  </a:cubicBezTo>
                  <a:cubicBezTo>
                    <a:pt x="431" y="611"/>
                    <a:pt x="431" y="611"/>
                    <a:pt x="431" y="611"/>
                  </a:cubicBezTo>
                  <a:cubicBezTo>
                    <a:pt x="383" y="686"/>
                    <a:pt x="383" y="686"/>
                    <a:pt x="383" y="686"/>
                  </a:cubicBezTo>
                  <a:cubicBezTo>
                    <a:pt x="377" y="695"/>
                    <a:pt x="372" y="702"/>
                    <a:pt x="366" y="705"/>
                  </a:cubicBezTo>
                  <a:cubicBezTo>
                    <a:pt x="361" y="709"/>
                    <a:pt x="355" y="711"/>
                    <a:pt x="349" y="710"/>
                  </a:cubicBezTo>
                  <a:cubicBezTo>
                    <a:pt x="342" y="710"/>
                    <a:pt x="336" y="707"/>
                    <a:pt x="329" y="703"/>
                  </a:cubicBezTo>
                  <a:cubicBezTo>
                    <a:pt x="320" y="697"/>
                    <a:pt x="315" y="689"/>
                    <a:pt x="313" y="680"/>
                  </a:cubicBezTo>
                  <a:cubicBezTo>
                    <a:pt x="312" y="671"/>
                    <a:pt x="314" y="662"/>
                    <a:pt x="322" y="651"/>
                  </a:cubicBezTo>
                  <a:close/>
                  <a:moveTo>
                    <a:pt x="434" y="766"/>
                  </a:moveTo>
                  <a:cubicBezTo>
                    <a:pt x="492" y="649"/>
                    <a:pt x="492" y="649"/>
                    <a:pt x="492" y="649"/>
                  </a:cubicBezTo>
                  <a:cubicBezTo>
                    <a:pt x="508" y="657"/>
                    <a:pt x="508" y="657"/>
                    <a:pt x="508" y="657"/>
                  </a:cubicBezTo>
                  <a:cubicBezTo>
                    <a:pt x="449" y="774"/>
                    <a:pt x="449" y="774"/>
                    <a:pt x="449" y="774"/>
                  </a:cubicBezTo>
                  <a:cubicBezTo>
                    <a:pt x="434" y="766"/>
                    <a:pt x="434" y="766"/>
                    <a:pt x="434" y="766"/>
                  </a:cubicBezTo>
                  <a:close/>
                  <a:moveTo>
                    <a:pt x="674" y="713"/>
                  </a:moveTo>
                  <a:cubicBezTo>
                    <a:pt x="691" y="716"/>
                    <a:pt x="691" y="716"/>
                    <a:pt x="691" y="716"/>
                  </a:cubicBezTo>
                  <a:cubicBezTo>
                    <a:pt x="676" y="791"/>
                    <a:pt x="676" y="791"/>
                    <a:pt x="676" y="791"/>
                  </a:cubicBezTo>
                  <a:cubicBezTo>
                    <a:pt x="673" y="803"/>
                    <a:pt x="669" y="813"/>
                    <a:pt x="665" y="820"/>
                  </a:cubicBezTo>
                  <a:cubicBezTo>
                    <a:pt x="660" y="827"/>
                    <a:pt x="654" y="832"/>
                    <a:pt x="646" y="835"/>
                  </a:cubicBezTo>
                  <a:cubicBezTo>
                    <a:pt x="637" y="839"/>
                    <a:pt x="627" y="839"/>
                    <a:pt x="615" y="836"/>
                  </a:cubicBezTo>
                  <a:cubicBezTo>
                    <a:pt x="603" y="834"/>
                    <a:pt x="594" y="830"/>
                    <a:pt x="587" y="824"/>
                  </a:cubicBezTo>
                  <a:cubicBezTo>
                    <a:pt x="580" y="818"/>
                    <a:pt x="576" y="811"/>
                    <a:pt x="575" y="802"/>
                  </a:cubicBezTo>
                  <a:cubicBezTo>
                    <a:pt x="573" y="794"/>
                    <a:pt x="574" y="783"/>
                    <a:pt x="577" y="769"/>
                  </a:cubicBezTo>
                  <a:cubicBezTo>
                    <a:pt x="592" y="695"/>
                    <a:pt x="592" y="695"/>
                    <a:pt x="592" y="695"/>
                  </a:cubicBezTo>
                  <a:cubicBezTo>
                    <a:pt x="609" y="698"/>
                    <a:pt x="609" y="698"/>
                    <a:pt x="609" y="698"/>
                  </a:cubicBezTo>
                  <a:cubicBezTo>
                    <a:pt x="593" y="773"/>
                    <a:pt x="593" y="773"/>
                    <a:pt x="593" y="773"/>
                  </a:cubicBezTo>
                  <a:cubicBezTo>
                    <a:pt x="591" y="784"/>
                    <a:pt x="590" y="792"/>
                    <a:pt x="591" y="798"/>
                  </a:cubicBezTo>
                  <a:cubicBezTo>
                    <a:pt x="592" y="804"/>
                    <a:pt x="595" y="808"/>
                    <a:pt x="599" y="812"/>
                  </a:cubicBezTo>
                  <a:cubicBezTo>
                    <a:pt x="603" y="816"/>
                    <a:pt x="609" y="819"/>
                    <a:pt x="616" y="821"/>
                  </a:cubicBezTo>
                  <a:cubicBezTo>
                    <a:pt x="629" y="823"/>
                    <a:pt x="638" y="822"/>
                    <a:pt x="644" y="818"/>
                  </a:cubicBezTo>
                  <a:cubicBezTo>
                    <a:pt x="651" y="813"/>
                    <a:pt x="656" y="803"/>
                    <a:pt x="659" y="787"/>
                  </a:cubicBezTo>
                  <a:cubicBezTo>
                    <a:pt x="674" y="713"/>
                    <a:pt x="674" y="713"/>
                    <a:pt x="674" y="713"/>
                  </a:cubicBezTo>
                  <a:close/>
                  <a:moveTo>
                    <a:pt x="747" y="856"/>
                  </a:moveTo>
                  <a:cubicBezTo>
                    <a:pt x="751" y="724"/>
                    <a:pt x="751" y="724"/>
                    <a:pt x="751" y="724"/>
                  </a:cubicBezTo>
                  <a:cubicBezTo>
                    <a:pt x="768" y="725"/>
                    <a:pt x="768" y="725"/>
                    <a:pt x="768" y="725"/>
                  </a:cubicBezTo>
                  <a:cubicBezTo>
                    <a:pt x="833" y="830"/>
                    <a:pt x="833" y="830"/>
                    <a:pt x="833" y="830"/>
                  </a:cubicBezTo>
                  <a:cubicBezTo>
                    <a:pt x="836" y="727"/>
                    <a:pt x="836" y="727"/>
                    <a:pt x="836" y="727"/>
                  </a:cubicBezTo>
                  <a:cubicBezTo>
                    <a:pt x="852" y="728"/>
                    <a:pt x="852" y="728"/>
                    <a:pt x="852" y="728"/>
                  </a:cubicBezTo>
                  <a:cubicBezTo>
                    <a:pt x="848" y="859"/>
                    <a:pt x="848" y="859"/>
                    <a:pt x="848" y="859"/>
                  </a:cubicBezTo>
                  <a:cubicBezTo>
                    <a:pt x="830" y="859"/>
                    <a:pt x="830" y="859"/>
                    <a:pt x="830" y="859"/>
                  </a:cubicBezTo>
                  <a:cubicBezTo>
                    <a:pt x="766" y="753"/>
                    <a:pt x="766" y="753"/>
                    <a:pt x="766" y="753"/>
                  </a:cubicBezTo>
                  <a:cubicBezTo>
                    <a:pt x="763" y="856"/>
                    <a:pt x="763" y="856"/>
                    <a:pt x="763" y="856"/>
                  </a:cubicBezTo>
                  <a:cubicBezTo>
                    <a:pt x="747" y="856"/>
                    <a:pt x="747" y="856"/>
                    <a:pt x="747" y="856"/>
                  </a:cubicBezTo>
                  <a:close/>
                  <a:moveTo>
                    <a:pt x="935" y="851"/>
                  </a:moveTo>
                  <a:cubicBezTo>
                    <a:pt x="919" y="721"/>
                    <a:pt x="919" y="721"/>
                    <a:pt x="919" y="721"/>
                  </a:cubicBezTo>
                  <a:cubicBezTo>
                    <a:pt x="936" y="719"/>
                    <a:pt x="936" y="719"/>
                    <a:pt x="936" y="719"/>
                  </a:cubicBezTo>
                  <a:cubicBezTo>
                    <a:pt x="951" y="849"/>
                    <a:pt x="951" y="849"/>
                    <a:pt x="951" y="849"/>
                  </a:cubicBezTo>
                  <a:cubicBezTo>
                    <a:pt x="935" y="851"/>
                    <a:pt x="935" y="851"/>
                    <a:pt x="935" y="851"/>
                  </a:cubicBezTo>
                  <a:close/>
                  <a:moveTo>
                    <a:pt x="1070" y="820"/>
                  </a:moveTo>
                  <a:cubicBezTo>
                    <a:pt x="984" y="709"/>
                    <a:pt x="984" y="709"/>
                    <a:pt x="984" y="709"/>
                  </a:cubicBezTo>
                  <a:cubicBezTo>
                    <a:pt x="1002" y="704"/>
                    <a:pt x="1002" y="704"/>
                    <a:pt x="1002" y="704"/>
                  </a:cubicBezTo>
                  <a:cubicBezTo>
                    <a:pt x="1061" y="785"/>
                    <a:pt x="1061" y="785"/>
                    <a:pt x="1061" y="785"/>
                  </a:cubicBezTo>
                  <a:cubicBezTo>
                    <a:pt x="1066" y="791"/>
                    <a:pt x="1070" y="798"/>
                    <a:pt x="1074" y="803"/>
                  </a:cubicBezTo>
                  <a:cubicBezTo>
                    <a:pt x="1074" y="796"/>
                    <a:pt x="1074" y="788"/>
                    <a:pt x="1074" y="781"/>
                  </a:cubicBezTo>
                  <a:cubicBezTo>
                    <a:pt x="1080" y="679"/>
                    <a:pt x="1080" y="679"/>
                    <a:pt x="1080" y="679"/>
                  </a:cubicBezTo>
                  <a:cubicBezTo>
                    <a:pt x="1097" y="674"/>
                    <a:pt x="1097" y="674"/>
                    <a:pt x="1097" y="674"/>
                  </a:cubicBezTo>
                  <a:cubicBezTo>
                    <a:pt x="1086" y="815"/>
                    <a:pt x="1086" y="815"/>
                    <a:pt x="1086" y="815"/>
                  </a:cubicBezTo>
                  <a:cubicBezTo>
                    <a:pt x="1070" y="820"/>
                    <a:pt x="1070" y="820"/>
                    <a:pt x="1070" y="820"/>
                  </a:cubicBezTo>
                  <a:close/>
                  <a:moveTo>
                    <a:pt x="1198" y="768"/>
                  </a:moveTo>
                  <a:cubicBezTo>
                    <a:pt x="1138" y="652"/>
                    <a:pt x="1138" y="652"/>
                    <a:pt x="1138" y="652"/>
                  </a:cubicBezTo>
                  <a:cubicBezTo>
                    <a:pt x="1220" y="607"/>
                    <a:pt x="1220" y="607"/>
                    <a:pt x="1220" y="607"/>
                  </a:cubicBezTo>
                  <a:cubicBezTo>
                    <a:pt x="1227" y="621"/>
                    <a:pt x="1227" y="621"/>
                    <a:pt x="1227" y="621"/>
                  </a:cubicBezTo>
                  <a:cubicBezTo>
                    <a:pt x="1160" y="657"/>
                    <a:pt x="1160" y="657"/>
                    <a:pt x="1160" y="657"/>
                  </a:cubicBezTo>
                  <a:cubicBezTo>
                    <a:pt x="1178" y="693"/>
                    <a:pt x="1178" y="693"/>
                    <a:pt x="1178" y="693"/>
                  </a:cubicBezTo>
                  <a:cubicBezTo>
                    <a:pt x="1241" y="659"/>
                    <a:pt x="1241" y="659"/>
                    <a:pt x="1241" y="659"/>
                  </a:cubicBezTo>
                  <a:cubicBezTo>
                    <a:pt x="1248" y="672"/>
                    <a:pt x="1248" y="672"/>
                    <a:pt x="1248" y="672"/>
                  </a:cubicBezTo>
                  <a:cubicBezTo>
                    <a:pt x="1185" y="706"/>
                    <a:pt x="1185" y="706"/>
                    <a:pt x="1185" y="706"/>
                  </a:cubicBezTo>
                  <a:cubicBezTo>
                    <a:pt x="1206" y="746"/>
                    <a:pt x="1206" y="746"/>
                    <a:pt x="1206" y="746"/>
                  </a:cubicBezTo>
                  <a:cubicBezTo>
                    <a:pt x="1276" y="708"/>
                    <a:pt x="1276" y="708"/>
                    <a:pt x="1276" y="708"/>
                  </a:cubicBezTo>
                  <a:cubicBezTo>
                    <a:pt x="1283" y="722"/>
                    <a:pt x="1283" y="722"/>
                    <a:pt x="1283" y="722"/>
                  </a:cubicBezTo>
                  <a:cubicBezTo>
                    <a:pt x="1198" y="768"/>
                    <a:pt x="1198" y="768"/>
                    <a:pt x="1198" y="768"/>
                  </a:cubicBezTo>
                  <a:close/>
                  <a:moveTo>
                    <a:pt x="1347" y="675"/>
                  </a:moveTo>
                  <a:cubicBezTo>
                    <a:pt x="1258" y="580"/>
                    <a:pt x="1258" y="580"/>
                    <a:pt x="1258" y="580"/>
                  </a:cubicBezTo>
                  <a:cubicBezTo>
                    <a:pt x="1299" y="540"/>
                    <a:pt x="1299" y="540"/>
                    <a:pt x="1299" y="540"/>
                  </a:cubicBezTo>
                  <a:cubicBezTo>
                    <a:pt x="1307" y="532"/>
                    <a:pt x="1314" y="526"/>
                    <a:pt x="1320" y="524"/>
                  </a:cubicBezTo>
                  <a:cubicBezTo>
                    <a:pt x="1326" y="521"/>
                    <a:pt x="1332" y="521"/>
                    <a:pt x="1339" y="523"/>
                  </a:cubicBezTo>
                  <a:cubicBezTo>
                    <a:pt x="1346" y="524"/>
                    <a:pt x="1351" y="528"/>
                    <a:pt x="1356" y="533"/>
                  </a:cubicBezTo>
                  <a:cubicBezTo>
                    <a:pt x="1363" y="540"/>
                    <a:pt x="1366" y="547"/>
                    <a:pt x="1366" y="556"/>
                  </a:cubicBezTo>
                  <a:cubicBezTo>
                    <a:pt x="1366" y="565"/>
                    <a:pt x="1362" y="574"/>
                    <a:pt x="1355" y="584"/>
                  </a:cubicBezTo>
                  <a:cubicBezTo>
                    <a:pt x="1359" y="583"/>
                    <a:pt x="1363" y="582"/>
                    <a:pt x="1366" y="582"/>
                  </a:cubicBezTo>
                  <a:cubicBezTo>
                    <a:pt x="1373" y="582"/>
                    <a:pt x="1381" y="582"/>
                    <a:pt x="1388" y="584"/>
                  </a:cubicBezTo>
                  <a:cubicBezTo>
                    <a:pt x="1429" y="594"/>
                    <a:pt x="1429" y="594"/>
                    <a:pt x="1429" y="594"/>
                  </a:cubicBezTo>
                  <a:cubicBezTo>
                    <a:pt x="1414" y="609"/>
                    <a:pt x="1414" y="609"/>
                    <a:pt x="1414" y="609"/>
                  </a:cubicBezTo>
                  <a:cubicBezTo>
                    <a:pt x="1383" y="602"/>
                    <a:pt x="1383" y="602"/>
                    <a:pt x="1383" y="602"/>
                  </a:cubicBezTo>
                  <a:cubicBezTo>
                    <a:pt x="1374" y="600"/>
                    <a:pt x="1367" y="598"/>
                    <a:pt x="1362" y="598"/>
                  </a:cubicBezTo>
                  <a:cubicBezTo>
                    <a:pt x="1356" y="597"/>
                    <a:pt x="1352" y="597"/>
                    <a:pt x="1349" y="597"/>
                  </a:cubicBezTo>
                  <a:cubicBezTo>
                    <a:pt x="1346" y="598"/>
                    <a:pt x="1344" y="599"/>
                    <a:pt x="1341" y="600"/>
                  </a:cubicBezTo>
                  <a:cubicBezTo>
                    <a:pt x="1340" y="601"/>
                    <a:pt x="1337" y="603"/>
                    <a:pt x="1334" y="607"/>
                  </a:cubicBezTo>
                  <a:cubicBezTo>
                    <a:pt x="1320" y="621"/>
                    <a:pt x="1320" y="621"/>
                    <a:pt x="1320" y="621"/>
                  </a:cubicBezTo>
                  <a:cubicBezTo>
                    <a:pt x="1360" y="662"/>
                    <a:pt x="1360" y="662"/>
                    <a:pt x="1360" y="662"/>
                  </a:cubicBezTo>
                  <a:cubicBezTo>
                    <a:pt x="1347" y="675"/>
                    <a:pt x="1347" y="675"/>
                    <a:pt x="1347" y="675"/>
                  </a:cubicBezTo>
                  <a:close/>
                  <a:moveTo>
                    <a:pt x="1310" y="610"/>
                  </a:moveTo>
                  <a:cubicBezTo>
                    <a:pt x="1336" y="584"/>
                    <a:pt x="1336" y="584"/>
                    <a:pt x="1336" y="584"/>
                  </a:cubicBezTo>
                  <a:cubicBezTo>
                    <a:pt x="1342" y="578"/>
                    <a:pt x="1345" y="573"/>
                    <a:pt x="1347" y="569"/>
                  </a:cubicBezTo>
                  <a:cubicBezTo>
                    <a:pt x="1349" y="565"/>
                    <a:pt x="1350" y="561"/>
                    <a:pt x="1349" y="556"/>
                  </a:cubicBezTo>
                  <a:cubicBezTo>
                    <a:pt x="1348" y="552"/>
                    <a:pt x="1347" y="549"/>
                    <a:pt x="1344" y="545"/>
                  </a:cubicBezTo>
                  <a:cubicBezTo>
                    <a:pt x="1339" y="541"/>
                    <a:pt x="1334" y="539"/>
                    <a:pt x="1329" y="539"/>
                  </a:cubicBezTo>
                  <a:cubicBezTo>
                    <a:pt x="1323" y="539"/>
                    <a:pt x="1316" y="543"/>
                    <a:pt x="1309" y="550"/>
                  </a:cubicBezTo>
                  <a:cubicBezTo>
                    <a:pt x="1280" y="578"/>
                    <a:pt x="1280" y="578"/>
                    <a:pt x="1280" y="578"/>
                  </a:cubicBezTo>
                  <a:cubicBezTo>
                    <a:pt x="1310" y="610"/>
                    <a:pt x="1310" y="610"/>
                    <a:pt x="1310" y="610"/>
                  </a:cubicBezTo>
                  <a:close/>
                  <a:moveTo>
                    <a:pt x="1437" y="518"/>
                  </a:moveTo>
                  <a:cubicBezTo>
                    <a:pt x="1445" y="504"/>
                    <a:pt x="1445" y="504"/>
                    <a:pt x="1445" y="504"/>
                  </a:cubicBezTo>
                  <a:cubicBezTo>
                    <a:pt x="1450" y="507"/>
                    <a:pt x="1456" y="509"/>
                    <a:pt x="1461" y="509"/>
                  </a:cubicBezTo>
                  <a:cubicBezTo>
                    <a:pt x="1466" y="509"/>
                    <a:pt x="1471" y="507"/>
                    <a:pt x="1476" y="503"/>
                  </a:cubicBezTo>
                  <a:cubicBezTo>
                    <a:pt x="1482" y="500"/>
                    <a:pt x="1486" y="495"/>
                    <a:pt x="1490" y="489"/>
                  </a:cubicBezTo>
                  <a:cubicBezTo>
                    <a:pt x="1494" y="483"/>
                    <a:pt x="1496" y="478"/>
                    <a:pt x="1498" y="473"/>
                  </a:cubicBezTo>
                  <a:cubicBezTo>
                    <a:pt x="1499" y="467"/>
                    <a:pt x="1499" y="463"/>
                    <a:pt x="1497" y="459"/>
                  </a:cubicBezTo>
                  <a:cubicBezTo>
                    <a:pt x="1496" y="455"/>
                    <a:pt x="1493" y="452"/>
                    <a:pt x="1490" y="449"/>
                  </a:cubicBezTo>
                  <a:cubicBezTo>
                    <a:pt x="1487" y="447"/>
                    <a:pt x="1483" y="446"/>
                    <a:pt x="1479" y="446"/>
                  </a:cubicBezTo>
                  <a:cubicBezTo>
                    <a:pt x="1476" y="447"/>
                    <a:pt x="1471" y="448"/>
                    <a:pt x="1467" y="452"/>
                  </a:cubicBezTo>
                  <a:cubicBezTo>
                    <a:pt x="1464" y="454"/>
                    <a:pt x="1458" y="459"/>
                    <a:pt x="1449" y="468"/>
                  </a:cubicBezTo>
                  <a:cubicBezTo>
                    <a:pt x="1440" y="476"/>
                    <a:pt x="1433" y="481"/>
                    <a:pt x="1428" y="484"/>
                  </a:cubicBezTo>
                  <a:cubicBezTo>
                    <a:pt x="1422" y="487"/>
                    <a:pt x="1416" y="489"/>
                    <a:pt x="1410" y="489"/>
                  </a:cubicBezTo>
                  <a:cubicBezTo>
                    <a:pt x="1405" y="489"/>
                    <a:pt x="1400" y="487"/>
                    <a:pt x="1395" y="483"/>
                  </a:cubicBezTo>
                  <a:cubicBezTo>
                    <a:pt x="1389" y="480"/>
                    <a:pt x="1385" y="475"/>
                    <a:pt x="1383" y="468"/>
                  </a:cubicBezTo>
                  <a:cubicBezTo>
                    <a:pt x="1380" y="462"/>
                    <a:pt x="1379" y="455"/>
                    <a:pt x="1381" y="447"/>
                  </a:cubicBezTo>
                  <a:cubicBezTo>
                    <a:pt x="1383" y="440"/>
                    <a:pt x="1386" y="432"/>
                    <a:pt x="1391" y="425"/>
                  </a:cubicBezTo>
                  <a:cubicBezTo>
                    <a:pt x="1396" y="417"/>
                    <a:pt x="1402" y="411"/>
                    <a:pt x="1409" y="406"/>
                  </a:cubicBezTo>
                  <a:cubicBezTo>
                    <a:pt x="1415" y="402"/>
                    <a:pt x="1422" y="400"/>
                    <a:pt x="1429" y="400"/>
                  </a:cubicBezTo>
                  <a:cubicBezTo>
                    <a:pt x="1436" y="400"/>
                    <a:pt x="1443" y="402"/>
                    <a:pt x="1449" y="406"/>
                  </a:cubicBezTo>
                  <a:cubicBezTo>
                    <a:pt x="1441" y="420"/>
                    <a:pt x="1441" y="420"/>
                    <a:pt x="1441" y="420"/>
                  </a:cubicBezTo>
                  <a:cubicBezTo>
                    <a:pt x="1434" y="417"/>
                    <a:pt x="1427" y="416"/>
                    <a:pt x="1421" y="417"/>
                  </a:cubicBezTo>
                  <a:cubicBezTo>
                    <a:pt x="1415" y="419"/>
                    <a:pt x="1409" y="424"/>
                    <a:pt x="1403" y="433"/>
                  </a:cubicBezTo>
                  <a:cubicBezTo>
                    <a:pt x="1398" y="442"/>
                    <a:pt x="1395" y="449"/>
                    <a:pt x="1395" y="455"/>
                  </a:cubicBezTo>
                  <a:cubicBezTo>
                    <a:pt x="1396" y="461"/>
                    <a:pt x="1398" y="466"/>
                    <a:pt x="1403" y="469"/>
                  </a:cubicBezTo>
                  <a:cubicBezTo>
                    <a:pt x="1407" y="472"/>
                    <a:pt x="1411" y="472"/>
                    <a:pt x="1415" y="471"/>
                  </a:cubicBezTo>
                  <a:cubicBezTo>
                    <a:pt x="1419" y="470"/>
                    <a:pt x="1427" y="465"/>
                    <a:pt x="1437" y="455"/>
                  </a:cubicBezTo>
                  <a:cubicBezTo>
                    <a:pt x="1447" y="445"/>
                    <a:pt x="1455" y="438"/>
                    <a:pt x="1460" y="435"/>
                  </a:cubicBezTo>
                  <a:cubicBezTo>
                    <a:pt x="1467" y="431"/>
                    <a:pt x="1474" y="429"/>
                    <a:pt x="1480" y="429"/>
                  </a:cubicBezTo>
                  <a:cubicBezTo>
                    <a:pt x="1486" y="429"/>
                    <a:pt x="1492" y="431"/>
                    <a:pt x="1498" y="435"/>
                  </a:cubicBezTo>
                  <a:cubicBezTo>
                    <a:pt x="1504" y="439"/>
                    <a:pt x="1508" y="444"/>
                    <a:pt x="1511" y="451"/>
                  </a:cubicBezTo>
                  <a:cubicBezTo>
                    <a:pt x="1514" y="457"/>
                    <a:pt x="1514" y="465"/>
                    <a:pt x="1513" y="473"/>
                  </a:cubicBezTo>
                  <a:cubicBezTo>
                    <a:pt x="1512" y="481"/>
                    <a:pt x="1509" y="489"/>
                    <a:pt x="1503" y="497"/>
                  </a:cubicBezTo>
                  <a:cubicBezTo>
                    <a:pt x="1497" y="507"/>
                    <a:pt x="1490" y="514"/>
                    <a:pt x="1483" y="519"/>
                  </a:cubicBezTo>
                  <a:cubicBezTo>
                    <a:pt x="1476" y="523"/>
                    <a:pt x="1468" y="526"/>
                    <a:pt x="1460" y="526"/>
                  </a:cubicBezTo>
                  <a:cubicBezTo>
                    <a:pt x="1452" y="526"/>
                    <a:pt x="1444" y="523"/>
                    <a:pt x="1437" y="518"/>
                  </a:cubicBezTo>
                  <a:close/>
                  <a:moveTo>
                    <a:pt x="1565" y="383"/>
                  </a:moveTo>
                  <a:cubicBezTo>
                    <a:pt x="1446" y="333"/>
                    <a:pt x="1446" y="333"/>
                    <a:pt x="1446" y="333"/>
                  </a:cubicBezTo>
                  <a:cubicBezTo>
                    <a:pt x="1452" y="317"/>
                    <a:pt x="1452" y="317"/>
                    <a:pt x="1452" y="317"/>
                  </a:cubicBezTo>
                  <a:cubicBezTo>
                    <a:pt x="1571" y="367"/>
                    <a:pt x="1571" y="367"/>
                    <a:pt x="1571" y="367"/>
                  </a:cubicBezTo>
                  <a:cubicBezTo>
                    <a:pt x="1565" y="383"/>
                    <a:pt x="1565" y="383"/>
                    <a:pt x="1565" y="383"/>
                  </a:cubicBezTo>
                  <a:close/>
                  <a:moveTo>
                    <a:pt x="1611" y="252"/>
                  </a:moveTo>
                  <a:cubicBezTo>
                    <a:pt x="1503" y="218"/>
                    <a:pt x="1503" y="218"/>
                    <a:pt x="1503" y="218"/>
                  </a:cubicBezTo>
                  <a:cubicBezTo>
                    <a:pt x="1490" y="260"/>
                    <a:pt x="1490" y="260"/>
                    <a:pt x="1490" y="260"/>
                  </a:cubicBezTo>
                  <a:cubicBezTo>
                    <a:pt x="1476" y="255"/>
                    <a:pt x="1476" y="255"/>
                    <a:pt x="1476" y="255"/>
                  </a:cubicBezTo>
                  <a:cubicBezTo>
                    <a:pt x="1505" y="156"/>
                    <a:pt x="1505" y="156"/>
                    <a:pt x="1505" y="156"/>
                  </a:cubicBezTo>
                  <a:cubicBezTo>
                    <a:pt x="1520" y="160"/>
                    <a:pt x="1520" y="160"/>
                    <a:pt x="1520" y="160"/>
                  </a:cubicBezTo>
                  <a:cubicBezTo>
                    <a:pt x="1508" y="202"/>
                    <a:pt x="1508" y="202"/>
                    <a:pt x="1508" y="202"/>
                  </a:cubicBezTo>
                  <a:cubicBezTo>
                    <a:pt x="1616" y="236"/>
                    <a:pt x="1616" y="236"/>
                    <a:pt x="1616" y="236"/>
                  </a:cubicBezTo>
                  <a:cubicBezTo>
                    <a:pt x="1611" y="252"/>
                    <a:pt x="1611" y="252"/>
                    <a:pt x="1611" y="252"/>
                  </a:cubicBezTo>
                  <a:close/>
                  <a:moveTo>
                    <a:pt x="1642" y="84"/>
                  </a:moveTo>
                  <a:cubicBezTo>
                    <a:pt x="1588" y="78"/>
                    <a:pt x="1588" y="78"/>
                    <a:pt x="1588" y="78"/>
                  </a:cubicBezTo>
                  <a:cubicBezTo>
                    <a:pt x="1509" y="120"/>
                    <a:pt x="1509" y="120"/>
                    <a:pt x="1509" y="120"/>
                  </a:cubicBezTo>
                  <a:cubicBezTo>
                    <a:pt x="1511" y="99"/>
                    <a:pt x="1511" y="99"/>
                    <a:pt x="1511" y="99"/>
                  </a:cubicBezTo>
                  <a:cubicBezTo>
                    <a:pt x="1552" y="77"/>
                    <a:pt x="1552" y="77"/>
                    <a:pt x="1552" y="77"/>
                  </a:cubicBezTo>
                  <a:cubicBezTo>
                    <a:pt x="1560" y="74"/>
                    <a:pt x="1567" y="70"/>
                    <a:pt x="1575" y="67"/>
                  </a:cubicBezTo>
                  <a:cubicBezTo>
                    <a:pt x="1569" y="62"/>
                    <a:pt x="1562" y="56"/>
                    <a:pt x="1554" y="50"/>
                  </a:cubicBezTo>
                  <a:cubicBezTo>
                    <a:pt x="1519" y="21"/>
                    <a:pt x="1519" y="21"/>
                    <a:pt x="1519" y="21"/>
                  </a:cubicBezTo>
                  <a:cubicBezTo>
                    <a:pt x="1521" y="0"/>
                    <a:pt x="1521" y="0"/>
                    <a:pt x="1521" y="0"/>
                  </a:cubicBezTo>
                  <a:cubicBezTo>
                    <a:pt x="1589" y="60"/>
                    <a:pt x="1589" y="60"/>
                    <a:pt x="1589" y="60"/>
                  </a:cubicBezTo>
                  <a:cubicBezTo>
                    <a:pt x="1644" y="66"/>
                    <a:pt x="1644" y="66"/>
                    <a:pt x="1644" y="66"/>
                  </a:cubicBezTo>
                  <a:cubicBezTo>
                    <a:pt x="1642" y="84"/>
                    <a:pt x="1642" y="84"/>
                    <a:pt x="1642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973536" y="3170238"/>
              <a:ext cx="58738" cy="96837"/>
            </a:xfrm>
            <a:custGeom>
              <a:avLst/>
              <a:gdLst>
                <a:gd name="T0" fmla="*/ 58 w 58"/>
                <a:gd name="T1" fmla="*/ 91 h 95"/>
                <a:gd name="T2" fmla="*/ 47 w 58"/>
                <a:gd name="T3" fmla="*/ 95 h 95"/>
                <a:gd name="T4" fmla="*/ 21 w 58"/>
                <a:gd name="T5" fmla="*/ 24 h 95"/>
                <a:gd name="T6" fmla="*/ 13 w 58"/>
                <a:gd name="T7" fmla="*/ 35 h 95"/>
                <a:gd name="T8" fmla="*/ 4 w 58"/>
                <a:gd name="T9" fmla="*/ 45 h 95"/>
                <a:gd name="T10" fmla="*/ 0 w 58"/>
                <a:gd name="T11" fmla="*/ 35 h 95"/>
                <a:gd name="T12" fmla="*/ 12 w 58"/>
                <a:gd name="T13" fmla="*/ 18 h 95"/>
                <a:gd name="T14" fmla="*/ 18 w 58"/>
                <a:gd name="T15" fmla="*/ 2 h 95"/>
                <a:gd name="T16" fmla="*/ 25 w 58"/>
                <a:gd name="T17" fmla="*/ 0 h 95"/>
                <a:gd name="T18" fmla="*/ 58 w 58"/>
                <a:gd name="T19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95">
                  <a:moveTo>
                    <a:pt x="58" y="91"/>
                  </a:moveTo>
                  <a:cubicBezTo>
                    <a:pt x="47" y="95"/>
                    <a:pt x="47" y="95"/>
                    <a:pt x="47" y="9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7"/>
                    <a:pt x="17" y="31"/>
                    <a:pt x="13" y="35"/>
                  </a:cubicBezTo>
                  <a:cubicBezTo>
                    <a:pt x="10" y="39"/>
                    <a:pt x="7" y="43"/>
                    <a:pt x="4" y="4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5" y="29"/>
                    <a:pt x="9" y="24"/>
                    <a:pt x="12" y="18"/>
                  </a:cubicBezTo>
                  <a:cubicBezTo>
                    <a:pt x="15" y="12"/>
                    <a:pt x="17" y="7"/>
                    <a:pt x="18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8" y="91"/>
                    <a:pt x="58" y="91"/>
                    <a:pt x="58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auto">
            <a:xfrm>
              <a:off x="8079899" y="3151188"/>
              <a:ext cx="69850" cy="100012"/>
            </a:xfrm>
            <a:custGeom>
              <a:avLst/>
              <a:gdLst>
                <a:gd name="T0" fmla="*/ 11 w 69"/>
                <a:gd name="T1" fmla="*/ 79 h 99"/>
                <a:gd name="T2" fmla="*/ 22 w 69"/>
                <a:gd name="T3" fmla="*/ 76 h 99"/>
                <a:gd name="T4" fmla="*/ 29 w 69"/>
                <a:gd name="T5" fmla="*/ 87 h 99"/>
                <a:gd name="T6" fmla="*/ 40 w 69"/>
                <a:gd name="T7" fmla="*/ 88 h 99"/>
                <a:gd name="T8" fmla="*/ 49 w 69"/>
                <a:gd name="T9" fmla="*/ 84 h 99"/>
                <a:gd name="T10" fmla="*/ 54 w 69"/>
                <a:gd name="T11" fmla="*/ 77 h 99"/>
                <a:gd name="T12" fmla="*/ 57 w 69"/>
                <a:gd name="T13" fmla="*/ 65 h 99"/>
                <a:gd name="T14" fmla="*/ 56 w 69"/>
                <a:gd name="T15" fmla="*/ 50 h 99"/>
                <a:gd name="T16" fmla="*/ 56 w 69"/>
                <a:gd name="T17" fmla="*/ 48 h 99"/>
                <a:gd name="T18" fmla="*/ 48 w 69"/>
                <a:gd name="T19" fmla="*/ 59 h 99"/>
                <a:gd name="T20" fmla="*/ 35 w 69"/>
                <a:gd name="T21" fmla="*/ 64 h 99"/>
                <a:gd name="T22" fmla="*/ 14 w 69"/>
                <a:gd name="T23" fmla="*/ 59 h 99"/>
                <a:gd name="T24" fmla="*/ 2 w 69"/>
                <a:gd name="T25" fmla="*/ 38 h 99"/>
                <a:gd name="T26" fmla="*/ 6 w 69"/>
                <a:gd name="T27" fmla="*/ 14 h 99"/>
                <a:gd name="T28" fmla="*/ 26 w 69"/>
                <a:gd name="T29" fmla="*/ 1 h 99"/>
                <a:gd name="T30" fmla="*/ 44 w 69"/>
                <a:gd name="T31" fmla="*/ 3 h 99"/>
                <a:gd name="T32" fmla="*/ 58 w 69"/>
                <a:gd name="T33" fmla="*/ 15 h 99"/>
                <a:gd name="T34" fmla="*/ 66 w 69"/>
                <a:gd name="T35" fmla="*/ 41 h 99"/>
                <a:gd name="T36" fmla="*/ 68 w 69"/>
                <a:gd name="T37" fmla="*/ 71 h 99"/>
                <a:gd name="T38" fmla="*/ 59 w 69"/>
                <a:gd name="T39" fmla="*/ 89 h 99"/>
                <a:gd name="T40" fmla="*/ 41 w 69"/>
                <a:gd name="T41" fmla="*/ 98 h 99"/>
                <a:gd name="T42" fmla="*/ 22 w 69"/>
                <a:gd name="T43" fmla="*/ 95 h 99"/>
                <a:gd name="T44" fmla="*/ 11 w 69"/>
                <a:gd name="T45" fmla="*/ 79 h 99"/>
                <a:gd name="T46" fmla="*/ 51 w 69"/>
                <a:gd name="T47" fmla="*/ 29 h 99"/>
                <a:gd name="T48" fmla="*/ 43 w 69"/>
                <a:gd name="T49" fmla="*/ 14 h 99"/>
                <a:gd name="T50" fmla="*/ 29 w 69"/>
                <a:gd name="T51" fmla="*/ 10 h 99"/>
                <a:gd name="T52" fmla="*/ 16 w 69"/>
                <a:gd name="T53" fmla="*/ 19 h 99"/>
                <a:gd name="T54" fmla="*/ 14 w 69"/>
                <a:gd name="T55" fmla="*/ 37 h 99"/>
                <a:gd name="T56" fmla="*/ 22 w 69"/>
                <a:gd name="T57" fmla="*/ 50 h 99"/>
                <a:gd name="T58" fmla="*/ 36 w 69"/>
                <a:gd name="T59" fmla="*/ 54 h 99"/>
                <a:gd name="T60" fmla="*/ 48 w 69"/>
                <a:gd name="T61" fmla="*/ 46 h 99"/>
                <a:gd name="T62" fmla="*/ 51 w 69"/>
                <a:gd name="T63" fmla="*/ 2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9" h="99">
                  <a:moveTo>
                    <a:pt x="11" y="79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3" y="81"/>
                    <a:pt x="26" y="85"/>
                    <a:pt x="29" y="87"/>
                  </a:cubicBezTo>
                  <a:cubicBezTo>
                    <a:pt x="32" y="89"/>
                    <a:pt x="36" y="89"/>
                    <a:pt x="40" y="88"/>
                  </a:cubicBezTo>
                  <a:cubicBezTo>
                    <a:pt x="44" y="88"/>
                    <a:pt x="47" y="86"/>
                    <a:pt x="49" y="84"/>
                  </a:cubicBezTo>
                  <a:cubicBezTo>
                    <a:pt x="51" y="82"/>
                    <a:pt x="53" y="80"/>
                    <a:pt x="54" y="77"/>
                  </a:cubicBezTo>
                  <a:cubicBezTo>
                    <a:pt x="56" y="74"/>
                    <a:pt x="56" y="70"/>
                    <a:pt x="57" y="65"/>
                  </a:cubicBezTo>
                  <a:cubicBezTo>
                    <a:pt x="57" y="60"/>
                    <a:pt x="57" y="55"/>
                    <a:pt x="56" y="50"/>
                  </a:cubicBezTo>
                  <a:cubicBezTo>
                    <a:pt x="56" y="50"/>
                    <a:pt x="56" y="49"/>
                    <a:pt x="56" y="48"/>
                  </a:cubicBezTo>
                  <a:cubicBezTo>
                    <a:pt x="54" y="52"/>
                    <a:pt x="51" y="56"/>
                    <a:pt x="48" y="59"/>
                  </a:cubicBezTo>
                  <a:cubicBezTo>
                    <a:pt x="44" y="62"/>
                    <a:pt x="40" y="64"/>
                    <a:pt x="35" y="64"/>
                  </a:cubicBezTo>
                  <a:cubicBezTo>
                    <a:pt x="27" y="66"/>
                    <a:pt x="20" y="64"/>
                    <a:pt x="14" y="59"/>
                  </a:cubicBezTo>
                  <a:cubicBezTo>
                    <a:pt x="7" y="55"/>
                    <a:pt x="3" y="48"/>
                    <a:pt x="2" y="38"/>
                  </a:cubicBezTo>
                  <a:cubicBezTo>
                    <a:pt x="0" y="29"/>
                    <a:pt x="1" y="20"/>
                    <a:pt x="6" y="14"/>
                  </a:cubicBezTo>
                  <a:cubicBezTo>
                    <a:pt x="11" y="7"/>
                    <a:pt x="17" y="3"/>
                    <a:pt x="26" y="1"/>
                  </a:cubicBezTo>
                  <a:cubicBezTo>
                    <a:pt x="32" y="0"/>
                    <a:pt x="38" y="1"/>
                    <a:pt x="44" y="3"/>
                  </a:cubicBezTo>
                  <a:cubicBezTo>
                    <a:pt x="49" y="5"/>
                    <a:pt x="54" y="9"/>
                    <a:pt x="58" y="15"/>
                  </a:cubicBezTo>
                  <a:cubicBezTo>
                    <a:pt x="61" y="21"/>
                    <a:pt x="64" y="29"/>
                    <a:pt x="66" y="41"/>
                  </a:cubicBezTo>
                  <a:cubicBezTo>
                    <a:pt x="69" y="53"/>
                    <a:pt x="69" y="63"/>
                    <a:pt x="68" y="71"/>
                  </a:cubicBezTo>
                  <a:cubicBezTo>
                    <a:pt x="66" y="78"/>
                    <a:pt x="63" y="85"/>
                    <a:pt x="59" y="89"/>
                  </a:cubicBezTo>
                  <a:cubicBezTo>
                    <a:pt x="54" y="94"/>
                    <a:pt x="48" y="97"/>
                    <a:pt x="41" y="98"/>
                  </a:cubicBezTo>
                  <a:cubicBezTo>
                    <a:pt x="34" y="99"/>
                    <a:pt x="28" y="98"/>
                    <a:pt x="22" y="95"/>
                  </a:cubicBezTo>
                  <a:cubicBezTo>
                    <a:pt x="17" y="92"/>
                    <a:pt x="13" y="87"/>
                    <a:pt x="11" y="79"/>
                  </a:cubicBezTo>
                  <a:close/>
                  <a:moveTo>
                    <a:pt x="51" y="29"/>
                  </a:moveTo>
                  <a:cubicBezTo>
                    <a:pt x="50" y="22"/>
                    <a:pt x="47" y="17"/>
                    <a:pt x="43" y="14"/>
                  </a:cubicBezTo>
                  <a:cubicBezTo>
                    <a:pt x="38" y="11"/>
                    <a:pt x="34" y="10"/>
                    <a:pt x="29" y="10"/>
                  </a:cubicBezTo>
                  <a:cubicBezTo>
                    <a:pt x="24" y="11"/>
                    <a:pt x="20" y="14"/>
                    <a:pt x="16" y="19"/>
                  </a:cubicBezTo>
                  <a:cubicBezTo>
                    <a:pt x="13" y="24"/>
                    <a:pt x="12" y="30"/>
                    <a:pt x="14" y="37"/>
                  </a:cubicBezTo>
                  <a:cubicBezTo>
                    <a:pt x="15" y="43"/>
                    <a:pt x="17" y="47"/>
                    <a:pt x="22" y="50"/>
                  </a:cubicBezTo>
                  <a:cubicBezTo>
                    <a:pt x="26" y="53"/>
                    <a:pt x="31" y="55"/>
                    <a:pt x="36" y="54"/>
                  </a:cubicBezTo>
                  <a:cubicBezTo>
                    <a:pt x="42" y="53"/>
                    <a:pt x="46" y="50"/>
                    <a:pt x="48" y="46"/>
                  </a:cubicBezTo>
                  <a:cubicBezTo>
                    <a:pt x="51" y="41"/>
                    <a:pt x="52" y="36"/>
                    <a:pt x="5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8214836" y="3151188"/>
              <a:ext cx="68263" cy="101600"/>
            </a:xfrm>
            <a:custGeom>
              <a:avLst/>
              <a:gdLst>
                <a:gd name="T0" fmla="*/ 3 w 67"/>
                <a:gd name="T1" fmla="*/ 45 h 100"/>
                <a:gd name="T2" fmla="*/ 11 w 67"/>
                <a:gd name="T3" fmla="*/ 18 h 100"/>
                <a:gd name="T4" fmla="*/ 24 w 67"/>
                <a:gd name="T5" fmla="*/ 4 h 100"/>
                <a:gd name="T6" fmla="*/ 43 w 67"/>
                <a:gd name="T7" fmla="*/ 2 h 100"/>
                <a:gd name="T8" fmla="*/ 55 w 67"/>
                <a:gd name="T9" fmla="*/ 7 h 100"/>
                <a:gd name="T10" fmla="*/ 63 w 67"/>
                <a:gd name="T11" fmla="*/ 18 h 100"/>
                <a:gd name="T12" fmla="*/ 67 w 67"/>
                <a:gd name="T13" fmla="*/ 33 h 100"/>
                <a:gd name="T14" fmla="*/ 65 w 67"/>
                <a:gd name="T15" fmla="*/ 56 h 100"/>
                <a:gd name="T16" fmla="*/ 57 w 67"/>
                <a:gd name="T17" fmla="*/ 82 h 100"/>
                <a:gd name="T18" fmla="*/ 44 w 67"/>
                <a:gd name="T19" fmla="*/ 96 h 100"/>
                <a:gd name="T20" fmla="*/ 25 w 67"/>
                <a:gd name="T21" fmla="*/ 98 h 100"/>
                <a:gd name="T22" fmla="*/ 6 w 67"/>
                <a:gd name="T23" fmla="*/ 85 h 100"/>
                <a:gd name="T24" fmla="*/ 3 w 67"/>
                <a:gd name="T25" fmla="*/ 45 h 100"/>
                <a:gd name="T26" fmla="*/ 15 w 67"/>
                <a:gd name="T27" fmla="*/ 47 h 100"/>
                <a:gd name="T28" fmla="*/ 15 w 67"/>
                <a:gd name="T29" fmla="*/ 79 h 100"/>
                <a:gd name="T30" fmla="*/ 27 w 67"/>
                <a:gd name="T31" fmla="*/ 89 h 100"/>
                <a:gd name="T32" fmla="*/ 42 w 67"/>
                <a:gd name="T33" fmla="*/ 83 h 100"/>
                <a:gd name="T34" fmla="*/ 53 w 67"/>
                <a:gd name="T35" fmla="*/ 53 h 100"/>
                <a:gd name="T36" fmla="*/ 53 w 67"/>
                <a:gd name="T37" fmla="*/ 21 h 100"/>
                <a:gd name="T38" fmla="*/ 41 w 67"/>
                <a:gd name="T39" fmla="*/ 11 h 100"/>
                <a:gd name="T40" fmla="*/ 27 w 67"/>
                <a:gd name="T41" fmla="*/ 16 h 100"/>
                <a:gd name="T42" fmla="*/ 15 w 67"/>
                <a:gd name="T43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0">
                  <a:moveTo>
                    <a:pt x="3" y="45"/>
                  </a:moveTo>
                  <a:cubicBezTo>
                    <a:pt x="5" y="33"/>
                    <a:pt x="8" y="25"/>
                    <a:pt x="11" y="18"/>
                  </a:cubicBezTo>
                  <a:cubicBezTo>
                    <a:pt x="15" y="12"/>
                    <a:pt x="19" y="7"/>
                    <a:pt x="24" y="4"/>
                  </a:cubicBezTo>
                  <a:cubicBezTo>
                    <a:pt x="30" y="1"/>
                    <a:pt x="36" y="0"/>
                    <a:pt x="43" y="2"/>
                  </a:cubicBezTo>
                  <a:cubicBezTo>
                    <a:pt x="48" y="3"/>
                    <a:pt x="52" y="4"/>
                    <a:pt x="55" y="7"/>
                  </a:cubicBezTo>
                  <a:cubicBezTo>
                    <a:pt x="59" y="10"/>
                    <a:pt x="62" y="13"/>
                    <a:pt x="63" y="18"/>
                  </a:cubicBezTo>
                  <a:cubicBezTo>
                    <a:pt x="65" y="22"/>
                    <a:pt x="66" y="27"/>
                    <a:pt x="67" y="33"/>
                  </a:cubicBezTo>
                  <a:cubicBezTo>
                    <a:pt x="67" y="39"/>
                    <a:pt x="67" y="46"/>
                    <a:pt x="65" y="56"/>
                  </a:cubicBezTo>
                  <a:cubicBezTo>
                    <a:pt x="63" y="67"/>
                    <a:pt x="60" y="75"/>
                    <a:pt x="57" y="82"/>
                  </a:cubicBezTo>
                  <a:cubicBezTo>
                    <a:pt x="53" y="88"/>
                    <a:pt x="49" y="93"/>
                    <a:pt x="44" y="96"/>
                  </a:cubicBezTo>
                  <a:cubicBezTo>
                    <a:pt x="39" y="99"/>
                    <a:pt x="32" y="100"/>
                    <a:pt x="25" y="98"/>
                  </a:cubicBezTo>
                  <a:cubicBezTo>
                    <a:pt x="16" y="97"/>
                    <a:pt x="10" y="92"/>
                    <a:pt x="6" y="85"/>
                  </a:cubicBezTo>
                  <a:cubicBezTo>
                    <a:pt x="1" y="76"/>
                    <a:pt x="0" y="62"/>
                    <a:pt x="3" y="45"/>
                  </a:cubicBezTo>
                  <a:close/>
                  <a:moveTo>
                    <a:pt x="15" y="47"/>
                  </a:moveTo>
                  <a:cubicBezTo>
                    <a:pt x="12" y="62"/>
                    <a:pt x="12" y="73"/>
                    <a:pt x="15" y="79"/>
                  </a:cubicBezTo>
                  <a:cubicBezTo>
                    <a:pt x="18" y="85"/>
                    <a:pt x="22" y="88"/>
                    <a:pt x="27" y="89"/>
                  </a:cubicBezTo>
                  <a:cubicBezTo>
                    <a:pt x="33" y="90"/>
                    <a:pt x="37" y="88"/>
                    <a:pt x="42" y="83"/>
                  </a:cubicBezTo>
                  <a:cubicBezTo>
                    <a:pt x="47" y="79"/>
                    <a:pt x="50" y="69"/>
                    <a:pt x="53" y="53"/>
                  </a:cubicBezTo>
                  <a:cubicBezTo>
                    <a:pt x="56" y="38"/>
                    <a:pt x="56" y="27"/>
                    <a:pt x="53" y="21"/>
                  </a:cubicBezTo>
                  <a:cubicBezTo>
                    <a:pt x="50" y="16"/>
                    <a:pt x="46" y="12"/>
                    <a:pt x="41" y="11"/>
                  </a:cubicBezTo>
                  <a:cubicBezTo>
                    <a:pt x="35" y="10"/>
                    <a:pt x="31" y="12"/>
                    <a:pt x="27" y="16"/>
                  </a:cubicBezTo>
                  <a:cubicBezTo>
                    <a:pt x="22" y="21"/>
                    <a:pt x="18" y="31"/>
                    <a:pt x="15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332311" y="3167063"/>
              <a:ext cx="79375" cy="100012"/>
            </a:xfrm>
            <a:custGeom>
              <a:avLst/>
              <a:gdLst>
                <a:gd name="T0" fmla="*/ 16 w 78"/>
                <a:gd name="T1" fmla="*/ 10 h 98"/>
                <a:gd name="T2" fmla="*/ 20 w 78"/>
                <a:gd name="T3" fmla="*/ 0 h 98"/>
                <a:gd name="T4" fmla="*/ 78 w 78"/>
                <a:gd name="T5" fmla="*/ 21 h 98"/>
                <a:gd name="T6" fmla="*/ 75 w 78"/>
                <a:gd name="T7" fmla="*/ 30 h 98"/>
                <a:gd name="T8" fmla="*/ 49 w 78"/>
                <a:gd name="T9" fmla="*/ 48 h 98"/>
                <a:gd name="T10" fmla="*/ 25 w 78"/>
                <a:gd name="T11" fmla="*/ 75 h 98"/>
                <a:gd name="T12" fmla="*/ 12 w 78"/>
                <a:gd name="T13" fmla="*/ 98 h 98"/>
                <a:gd name="T14" fmla="*/ 0 w 78"/>
                <a:gd name="T15" fmla="*/ 94 h 98"/>
                <a:gd name="T16" fmla="*/ 14 w 78"/>
                <a:gd name="T17" fmla="*/ 69 h 98"/>
                <a:gd name="T18" fmla="*/ 36 w 78"/>
                <a:gd name="T19" fmla="*/ 44 h 98"/>
                <a:gd name="T20" fmla="*/ 60 w 78"/>
                <a:gd name="T21" fmla="*/ 27 h 98"/>
                <a:gd name="T22" fmla="*/ 16 w 78"/>
                <a:gd name="T23" fmla="*/ 1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98">
                  <a:moveTo>
                    <a:pt x="16" y="1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67" y="34"/>
                    <a:pt x="59" y="40"/>
                    <a:pt x="49" y="48"/>
                  </a:cubicBezTo>
                  <a:cubicBezTo>
                    <a:pt x="40" y="56"/>
                    <a:pt x="32" y="65"/>
                    <a:pt x="25" y="75"/>
                  </a:cubicBezTo>
                  <a:cubicBezTo>
                    <a:pt x="20" y="81"/>
                    <a:pt x="15" y="89"/>
                    <a:pt x="12" y="9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3" y="87"/>
                    <a:pt x="7" y="79"/>
                    <a:pt x="14" y="69"/>
                  </a:cubicBezTo>
                  <a:cubicBezTo>
                    <a:pt x="20" y="60"/>
                    <a:pt x="27" y="52"/>
                    <a:pt x="36" y="44"/>
                  </a:cubicBezTo>
                  <a:cubicBezTo>
                    <a:pt x="44" y="37"/>
                    <a:pt x="52" y="31"/>
                    <a:pt x="60" y="27"/>
                  </a:cubicBezTo>
                  <a:cubicBezTo>
                    <a:pt x="16" y="10"/>
                    <a:pt x="16" y="10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 smtClean="0"/>
              <a:t>人工智能原理</a:t>
            </a:r>
            <a:endParaRPr lang="en-US" altLang="zh-CN" dirty="0"/>
          </a:p>
        </p:txBody>
      </p:sp>
      <p:sp>
        <p:nvSpPr>
          <p:cNvPr id="2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 smtClean="0"/>
              <a:t>上海市精品课程</a:t>
            </a:r>
            <a:endParaRPr lang="en-US" altLang="zh-CN" dirty="0"/>
          </a:p>
        </p:txBody>
      </p:sp>
      <p:sp>
        <p:nvSpPr>
          <p:cNvPr id="2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6B07216D-9A51-4D6A-815A-DFEBC056885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36811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7465063" y="5158168"/>
            <a:ext cx="1698372" cy="1699833"/>
            <a:chOff x="7255986" y="2773363"/>
            <a:chExt cx="1843088" cy="1844674"/>
          </a:xfrm>
          <a:solidFill>
            <a:srgbClr val="585858">
              <a:alpha val="25000"/>
            </a:srgbClr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506811" y="3117850"/>
              <a:ext cx="160338" cy="166687"/>
            </a:xfrm>
            <a:custGeom>
              <a:avLst/>
              <a:gdLst>
                <a:gd name="T0" fmla="*/ 36 w 157"/>
                <a:gd name="T1" fmla="*/ 105 h 163"/>
                <a:gd name="T2" fmla="*/ 24 w 157"/>
                <a:gd name="T3" fmla="*/ 56 h 163"/>
                <a:gd name="T4" fmla="*/ 58 w 157"/>
                <a:gd name="T5" fmla="*/ 18 h 163"/>
                <a:gd name="T6" fmla="*/ 67 w 157"/>
                <a:gd name="T7" fmla="*/ 9 h 163"/>
                <a:gd name="T8" fmla="*/ 145 w 157"/>
                <a:gd name="T9" fmla="*/ 67 h 163"/>
                <a:gd name="T10" fmla="*/ 152 w 157"/>
                <a:gd name="T11" fmla="*/ 111 h 163"/>
                <a:gd name="T12" fmla="*/ 137 w 157"/>
                <a:gd name="T13" fmla="*/ 82 h 163"/>
                <a:gd name="T14" fmla="*/ 74 w 157"/>
                <a:gd name="T15" fmla="*/ 29 h 163"/>
                <a:gd name="T16" fmla="*/ 44 w 157"/>
                <a:gd name="T17" fmla="*/ 67 h 163"/>
                <a:gd name="T18" fmla="*/ 107 w 157"/>
                <a:gd name="T19" fmla="*/ 158 h 163"/>
                <a:gd name="T20" fmla="*/ 91 w 157"/>
                <a:gd name="T21" fmla="*/ 161 h 163"/>
                <a:gd name="T22" fmla="*/ 36 w 157"/>
                <a:gd name="T23" fmla="*/ 10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163">
                  <a:moveTo>
                    <a:pt x="36" y="105"/>
                  </a:moveTo>
                  <a:cubicBezTo>
                    <a:pt x="26" y="92"/>
                    <a:pt x="0" y="68"/>
                    <a:pt x="24" y="56"/>
                  </a:cubicBezTo>
                  <a:cubicBezTo>
                    <a:pt x="24" y="65"/>
                    <a:pt x="68" y="22"/>
                    <a:pt x="58" y="18"/>
                  </a:cubicBezTo>
                  <a:cubicBezTo>
                    <a:pt x="63" y="12"/>
                    <a:pt x="65" y="10"/>
                    <a:pt x="67" y="9"/>
                  </a:cubicBezTo>
                  <a:cubicBezTo>
                    <a:pt x="94" y="0"/>
                    <a:pt x="130" y="47"/>
                    <a:pt x="145" y="67"/>
                  </a:cubicBezTo>
                  <a:cubicBezTo>
                    <a:pt x="148" y="79"/>
                    <a:pt x="157" y="105"/>
                    <a:pt x="152" y="111"/>
                  </a:cubicBezTo>
                  <a:cubicBezTo>
                    <a:pt x="109" y="90"/>
                    <a:pt x="137" y="92"/>
                    <a:pt x="137" y="82"/>
                  </a:cubicBezTo>
                  <a:cubicBezTo>
                    <a:pt x="126" y="58"/>
                    <a:pt x="88" y="24"/>
                    <a:pt x="74" y="29"/>
                  </a:cubicBezTo>
                  <a:cubicBezTo>
                    <a:pt x="67" y="35"/>
                    <a:pt x="55" y="60"/>
                    <a:pt x="44" y="67"/>
                  </a:cubicBezTo>
                  <a:cubicBezTo>
                    <a:pt x="34" y="87"/>
                    <a:pt x="92" y="139"/>
                    <a:pt x="107" y="158"/>
                  </a:cubicBezTo>
                  <a:cubicBezTo>
                    <a:pt x="99" y="163"/>
                    <a:pt x="97" y="162"/>
                    <a:pt x="91" y="161"/>
                  </a:cubicBezTo>
                  <a:cubicBezTo>
                    <a:pt x="76" y="145"/>
                    <a:pt x="42" y="111"/>
                    <a:pt x="36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7563961" y="3175000"/>
              <a:ext cx="26988" cy="25400"/>
            </a:xfrm>
            <a:custGeom>
              <a:avLst/>
              <a:gdLst>
                <a:gd name="T0" fmla="*/ 2 w 25"/>
                <a:gd name="T1" fmla="*/ 21 h 25"/>
                <a:gd name="T2" fmla="*/ 8 w 25"/>
                <a:gd name="T3" fmla="*/ 24 h 25"/>
                <a:gd name="T4" fmla="*/ 22 w 25"/>
                <a:gd name="T5" fmla="*/ 4 h 25"/>
                <a:gd name="T6" fmla="*/ 16 w 25"/>
                <a:gd name="T7" fmla="*/ 1 h 25"/>
                <a:gd name="T8" fmla="*/ 7 w 25"/>
                <a:gd name="T9" fmla="*/ 9 h 25"/>
                <a:gd name="T10" fmla="*/ 2 w 25"/>
                <a:gd name="T1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5">
                  <a:moveTo>
                    <a:pt x="2" y="21"/>
                  </a:moveTo>
                  <a:cubicBezTo>
                    <a:pt x="2" y="21"/>
                    <a:pt x="6" y="25"/>
                    <a:pt x="8" y="24"/>
                  </a:cubicBezTo>
                  <a:cubicBezTo>
                    <a:pt x="19" y="14"/>
                    <a:pt x="25" y="7"/>
                    <a:pt x="22" y="4"/>
                  </a:cubicBezTo>
                  <a:cubicBezTo>
                    <a:pt x="19" y="2"/>
                    <a:pt x="18" y="0"/>
                    <a:pt x="16" y="1"/>
                  </a:cubicBezTo>
                  <a:cubicBezTo>
                    <a:pt x="14" y="1"/>
                    <a:pt x="10" y="6"/>
                    <a:pt x="7" y="9"/>
                  </a:cubicBezTo>
                  <a:cubicBezTo>
                    <a:pt x="4" y="13"/>
                    <a:pt x="0" y="16"/>
                    <a:pt x="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7560786" y="3175000"/>
              <a:ext cx="76200" cy="63500"/>
            </a:xfrm>
            <a:custGeom>
              <a:avLst/>
              <a:gdLst>
                <a:gd name="T0" fmla="*/ 42 w 75"/>
                <a:gd name="T1" fmla="*/ 46 h 63"/>
                <a:gd name="T2" fmla="*/ 26 w 75"/>
                <a:gd name="T3" fmla="*/ 58 h 63"/>
                <a:gd name="T4" fmla="*/ 62 w 75"/>
                <a:gd name="T5" fmla="*/ 40 h 63"/>
                <a:gd name="T6" fmla="*/ 42 w 75"/>
                <a:gd name="T7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63">
                  <a:moveTo>
                    <a:pt x="42" y="46"/>
                  </a:moveTo>
                  <a:cubicBezTo>
                    <a:pt x="61" y="63"/>
                    <a:pt x="36" y="63"/>
                    <a:pt x="26" y="58"/>
                  </a:cubicBezTo>
                  <a:cubicBezTo>
                    <a:pt x="0" y="32"/>
                    <a:pt x="75" y="0"/>
                    <a:pt x="62" y="40"/>
                  </a:cubicBezTo>
                  <a:cubicBezTo>
                    <a:pt x="57" y="58"/>
                    <a:pt x="40" y="31"/>
                    <a:pt x="42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7908449" y="2894013"/>
              <a:ext cx="34925" cy="23812"/>
            </a:xfrm>
            <a:custGeom>
              <a:avLst/>
              <a:gdLst>
                <a:gd name="T0" fmla="*/ 8 w 34"/>
                <a:gd name="T1" fmla="*/ 3 h 24"/>
                <a:gd name="T2" fmla="*/ 25 w 34"/>
                <a:gd name="T3" fmla="*/ 20 h 24"/>
                <a:gd name="T4" fmla="*/ 19 w 34"/>
                <a:gd name="T5" fmla="*/ 7 h 24"/>
                <a:gd name="T6" fmla="*/ 16 w 34"/>
                <a:gd name="T7" fmla="*/ 0 h 24"/>
                <a:gd name="T8" fmla="*/ 8 w 34"/>
                <a:gd name="T9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4">
                  <a:moveTo>
                    <a:pt x="8" y="3"/>
                  </a:moveTo>
                  <a:cubicBezTo>
                    <a:pt x="0" y="13"/>
                    <a:pt x="12" y="24"/>
                    <a:pt x="25" y="20"/>
                  </a:cubicBezTo>
                  <a:cubicBezTo>
                    <a:pt x="34" y="18"/>
                    <a:pt x="20" y="11"/>
                    <a:pt x="19" y="7"/>
                  </a:cubicBezTo>
                  <a:cubicBezTo>
                    <a:pt x="19" y="6"/>
                    <a:pt x="18" y="0"/>
                    <a:pt x="16" y="0"/>
                  </a:cubicBezTo>
                  <a:cubicBezTo>
                    <a:pt x="15" y="0"/>
                    <a:pt x="7" y="1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7914799" y="2919413"/>
              <a:ext cx="19050" cy="31750"/>
            </a:xfrm>
            <a:custGeom>
              <a:avLst/>
              <a:gdLst>
                <a:gd name="T0" fmla="*/ 12 w 18"/>
                <a:gd name="T1" fmla="*/ 2 h 32"/>
                <a:gd name="T2" fmla="*/ 15 w 18"/>
                <a:gd name="T3" fmla="*/ 19 h 32"/>
                <a:gd name="T4" fmla="*/ 5 w 18"/>
                <a:gd name="T5" fmla="*/ 18 h 32"/>
                <a:gd name="T6" fmla="*/ 2 w 18"/>
                <a:gd name="T7" fmla="*/ 3 h 32"/>
                <a:gd name="T8" fmla="*/ 12 w 18"/>
                <a:gd name="T9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12" y="2"/>
                  </a:moveTo>
                  <a:cubicBezTo>
                    <a:pt x="17" y="8"/>
                    <a:pt x="18" y="13"/>
                    <a:pt x="15" y="19"/>
                  </a:cubicBezTo>
                  <a:cubicBezTo>
                    <a:pt x="11" y="28"/>
                    <a:pt x="0" y="32"/>
                    <a:pt x="5" y="18"/>
                  </a:cubicBezTo>
                  <a:cubicBezTo>
                    <a:pt x="6" y="16"/>
                    <a:pt x="3" y="6"/>
                    <a:pt x="2" y="3"/>
                  </a:cubicBezTo>
                  <a:cubicBezTo>
                    <a:pt x="0" y="0"/>
                    <a:pt x="12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7917974" y="2952750"/>
              <a:ext cx="28575" cy="101600"/>
            </a:xfrm>
            <a:custGeom>
              <a:avLst/>
              <a:gdLst>
                <a:gd name="T0" fmla="*/ 24 w 29"/>
                <a:gd name="T1" fmla="*/ 98 h 99"/>
                <a:gd name="T2" fmla="*/ 9 w 29"/>
                <a:gd name="T3" fmla="*/ 82 h 99"/>
                <a:gd name="T4" fmla="*/ 0 w 29"/>
                <a:gd name="T5" fmla="*/ 1 h 99"/>
                <a:gd name="T6" fmla="*/ 6 w 29"/>
                <a:gd name="T7" fmla="*/ 1 h 99"/>
                <a:gd name="T8" fmla="*/ 20 w 29"/>
                <a:gd name="T9" fmla="*/ 51 h 99"/>
                <a:gd name="T10" fmla="*/ 27 w 29"/>
                <a:gd name="T11" fmla="*/ 80 h 99"/>
                <a:gd name="T12" fmla="*/ 24 w 29"/>
                <a:gd name="T13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99">
                  <a:moveTo>
                    <a:pt x="24" y="98"/>
                  </a:moveTo>
                  <a:cubicBezTo>
                    <a:pt x="17" y="96"/>
                    <a:pt x="15" y="92"/>
                    <a:pt x="9" y="82"/>
                  </a:cubicBezTo>
                  <a:cubicBezTo>
                    <a:pt x="7" y="58"/>
                    <a:pt x="14" y="40"/>
                    <a:pt x="0" y="1"/>
                  </a:cubicBezTo>
                  <a:cubicBezTo>
                    <a:pt x="0" y="1"/>
                    <a:pt x="6" y="0"/>
                    <a:pt x="6" y="1"/>
                  </a:cubicBezTo>
                  <a:cubicBezTo>
                    <a:pt x="12" y="16"/>
                    <a:pt x="23" y="39"/>
                    <a:pt x="20" y="51"/>
                  </a:cubicBezTo>
                  <a:cubicBezTo>
                    <a:pt x="18" y="55"/>
                    <a:pt x="25" y="75"/>
                    <a:pt x="27" y="80"/>
                  </a:cubicBezTo>
                  <a:cubicBezTo>
                    <a:pt x="29" y="91"/>
                    <a:pt x="29" y="99"/>
                    <a:pt x="24" y="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7944961" y="2855913"/>
              <a:ext cx="92075" cy="133350"/>
            </a:xfrm>
            <a:custGeom>
              <a:avLst/>
              <a:gdLst>
                <a:gd name="T0" fmla="*/ 12 w 89"/>
                <a:gd name="T1" fmla="*/ 60 h 131"/>
                <a:gd name="T2" fmla="*/ 17 w 89"/>
                <a:gd name="T3" fmla="*/ 79 h 131"/>
                <a:gd name="T4" fmla="*/ 4 w 89"/>
                <a:gd name="T5" fmla="*/ 112 h 131"/>
                <a:gd name="T6" fmla="*/ 7 w 89"/>
                <a:gd name="T7" fmla="*/ 131 h 131"/>
                <a:gd name="T8" fmla="*/ 25 w 89"/>
                <a:gd name="T9" fmla="*/ 111 h 131"/>
                <a:gd name="T10" fmla="*/ 31 w 89"/>
                <a:gd name="T11" fmla="*/ 81 h 131"/>
                <a:gd name="T12" fmla="*/ 42 w 89"/>
                <a:gd name="T13" fmla="*/ 67 h 131"/>
                <a:gd name="T14" fmla="*/ 39 w 89"/>
                <a:gd name="T15" fmla="*/ 94 h 131"/>
                <a:gd name="T16" fmla="*/ 49 w 89"/>
                <a:gd name="T17" fmla="*/ 71 h 131"/>
                <a:gd name="T18" fmla="*/ 60 w 89"/>
                <a:gd name="T19" fmla="*/ 58 h 131"/>
                <a:gd name="T20" fmla="*/ 73 w 89"/>
                <a:gd name="T21" fmla="*/ 80 h 131"/>
                <a:gd name="T22" fmla="*/ 82 w 89"/>
                <a:gd name="T23" fmla="*/ 70 h 131"/>
                <a:gd name="T24" fmla="*/ 64 w 89"/>
                <a:gd name="T25" fmla="*/ 49 h 131"/>
                <a:gd name="T26" fmla="*/ 72 w 89"/>
                <a:gd name="T27" fmla="*/ 39 h 131"/>
                <a:gd name="T28" fmla="*/ 67 w 89"/>
                <a:gd name="T29" fmla="*/ 31 h 131"/>
                <a:gd name="T30" fmla="*/ 42 w 89"/>
                <a:gd name="T31" fmla="*/ 54 h 131"/>
                <a:gd name="T32" fmla="*/ 55 w 89"/>
                <a:gd name="T33" fmla="*/ 27 h 131"/>
                <a:gd name="T34" fmla="*/ 56 w 89"/>
                <a:gd name="T35" fmla="*/ 16 h 131"/>
                <a:gd name="T36" fmla="*/ 39 w 89"/>
                <a:gd name="T37" fmla="*/ 7 h 131"/>
                <a:gd name="T38" fmla="*/ 21 w 89"/>
                <a:gd name="T39" fmla="*/ 12 h 131"/>
                <a:gd name="T40" fmla="*/ 5 w 89"/>
                <a:gd name="T41" fmla="*/ 42 h 131"/>
                <a:gd name="T42" fmla="*/ 20 w 89"/>
                <a:gd name="T43" fmla="*/ 45 h 131"/>
                <a:gd name="T44" fmla="*/ 35 w 89"/>
                <a:gd name="T45" fmla="*/ 28 h 131"/>
                <a:gd name="T46" fmla="*/ 33 w 89"/>
                <a:gd name="T47" fmla="*/ 58 h 131"/>
                <a:gd name="T48" fmla="*/ 34 w 89"/>
                <a:gd name="T49" fmla="*/ 68 h 131"/>
                <a:gd name="T50" fmla="*/ 12 w 89"/>
                <a:gd name="T51" fmla="*/ 6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9" h="131">
                  <a:moveTo>
                    <a:pt x="12" y="60"/>
                  </a:moveTo>
                  <a:cubicBezTo>
                    <a:pt x="7" y="72"/>
                    <a:pt x="13" y="76"/>
                    <a:pt x="17" y="79"/>
                  </a:cubicBezTo>
                  <a:cubicBezTo>
                    <a:pt x="20" y="87"/>
                    <a:pt x="8" y="104"/>
                    <a:pt x="4" y="112"/>
                  </a:cubicBezTo>
                  <a:cubicBezTo>
                    <a:pt x="2" y="117"/>
                    <a:pt x="0" y="126"/>
                    <a:pt x="7" y="131"/>
                  </a:cubicBezTo>
                  <a:cubicBezTo>
                    <a:pt x="20" y="129"/>
                    <a:pt x="23" y="122"/>
                    <a:pt x="25" y="111"/>
                  </a:cubicBezTo>
                  <a:cubicBezTo>
                    <a:pt x="26" y="105"/>
                    <a:pt x="29" y="92"/>
                    <a:pt x="31" y="81"/>
                  </a:cubicBezTo>
                  <a:cubicBezTo>
                    <a:pt x="30" y="82"/>
                    <a:pt x="36" y="68"/>
                    <a:pt x="42" y="67"/>
                  </a:cubicBezTo>
                  <a:cubicBezTo>
                    <a:pt x="49" y="76"/>
                    <a:pt x="33" y="81"/>
                    <a:pt x="39" y="94"/>
                  </a:cubicBezTo>
                  <a:cubicBezTo>
                    <a:pt x="50" y="99"/>
                    <a:pt x="49" y="74"/>
                    <a:pt x="49" y="71"/>
                  </a:cubicBezTo>
                  <a:cubicBezTo>
                    <a:pt x="50" y="60"/>
                    <a:pt x="55" y="45"/>
                    <a:pt x="60" y="58"/>
                  </a:cubicBezTo>
                  <a:cubicBezTo>
                    <a:pt x="65" y="70"/>
                    <a:pt x="66" y="74"/>
                    <a:pt x="73" y="80"/>
                  </a:cubicBezTo>
                  <a:cubicBezTo>
                    <a:pt x="80" y="85"/>
                    <a:pt x="89" y="77"/>
                    <a:pt x="82" y="70"/>
                  </a:cubicBezTo>
                  <a:cubicBezTo>
                    <a:pt x="74" y="66"/>
                    <a:pt x="71" y="71"/>
                    <a:pt x="64" y="49"/>
                  </a:cubicBezTo>
                  <a:cubicBezTo>
                    <a:pt x="63" y="46"/>
                    <a:pt x="66" y="48"/>
                    <a:pt x="72" y="39"/>
                  </a:cubicBezTo>
                  <a:cubicBezTo>
                    <a:pt x="70" y="39"/>
                    <a:pt x="77" y="28"/>
                    <a:pt x="67" y="31"/>
                  </a:cubicBezTo>
                  <a:cubicBezTo>
                    <a:pt x="66" y="32"/>
                    <a:pt x="48" y="60"/>
                    <a:pt x="42" y="54"/>
                  </a:cubicBezTo>
                  <a:cubicBezTo>
                    <a:pt x="36" y="48"/>
                    <a:pt x="52" y="34"/>
                    <a:pt x="55" y="27"/>
                  </a:cubicBezTo>
                  <a:cubicBezTo>
                    <a:pt x="56" y="24"/>
                    <a:pt x="58" y="22"/>
                    <a:pt x="56" y="16"/>
                  </a:cubicBezTo>
                  <a:cubicBezTo>
                    <a:pt x="49" y="18"/>
                    <a:pt x="32" y="28"/>
                    <a:pt x="39" y="7"/>
                  </a:cubicBezTo>
                  <a:cubicBezTo>
                    <a:pt x="39" y="0"/>
                    <a:pt x="22" y="10"/>
                    <a:pt x="21" y="12"/>
                  </a:cubicBezTo>
                  <a:cubicBezTo>
                    <a:pt x="15" y="18"/>
                    <a:pt x="7" y="32"/>
                    <a:pt x="5" y="42"/>
                  </a:cubicBezTo>
                  <a:cubicBezTo>
                    <a:pt x="5" y="59"/>
                    <a:pt x="13" y="50"/>
                    <a:pt x="20" y="45"/>
                  </a:cubicBezTo>
                  <a:cubicBezTo>
                    <a:pt x="23" y="40"/>
                    <a:pt x="26" y="31"/>
                    <a:pt x="35" y="28"/>
                  </a:cubicBezTo>
                  <a:cubicBezTo>
                    <a:pt x="47" y="26"/>
                    <a:pt x="32" y="54"/>
                    <a:pt x="33" y="58"/>
                  </a:cubicBezTo>
                  <a:cubicBezTo>
                    <a:pt x="33" y="63"/>
                    <a:pt x="35" y="66"/>
                    <a:pt x="34" y="68"/>
                  </a:cubicBezTo>
                  <a:cubicBezTo>
                    <a:pt x="24" y="80"/>
                    <a:pt x="18" y="54"/>
                    <a:pt x="12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8016399" y="2894013"/>
              <a:ext cx="73025" cy="39687"/>
            </a:xfrm>
            <a:custGeom>
              <a:avLst/>
              <a:gdLst>
                <a:gd name="T0" fmla="*/ 16 w 72"/>
                <a:gd name="T1" fmla="*/ 0 h 39"/>
                <a:gd name="T2" fmla="*/ 20 w 72"/>
                <a:gd name="T3" fmla="*/ 14 h 39"/>
                <a:gd name="T4" fmla="*/ 39 w 72"/>
                <a:gd name="T5" fmla="*/ 16 h 39"/>
                <a:gd name="T6" fmla="*/ 63 w 72"/>
                <a:gd name="T7" fmla="*/ 25 h 39"/>
                <a:gd name="T8" fmla="*/ 19 w 72"/>
                <a:gd name="T9" fmla="*/ 30 h 39"/>
                <a:gd name="T10" fmla="*/ 3 w 72"/>
                <a:gd name="T11" fmla="*/ 18 h 39"/>
                <a:gd name="T12" fmla="*/ 16 w 7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39">
                  <a:moveTo>
                    <a:pt x="16" y="0"/>
                  </a:moveTo>
                  <a:cubicBezTo>
                    <a:pt x="26" y="5"/>
                    <a:pt x="25" y="3"/>
                    <a:pt x="20" y="14"/>
                  </a:cubicBezTo>
                  <a:cubicBezTo>
                    <a:pt x="18" y="19"/>
                    <a:pt x="38" y="16"/>
                    <a:pt x="39" y="16"/>
                  </a:cubicBezTo>
                  <a:cubicBezTo>
                    <a:pt x="44" y="19"/>
                    <a:pt x="72" y="6"/>
                    <a:pt x="63" y="25"/>
                  </a:cubicBezTo>
                  <a:cubicBezTo>
                    <a:pt x="57" y="39"/>
                    <a:pt x="27" y="34"/>
                    <a:pt x="19" y="30"/>
                  </a:cubicBezTo>
                  <a:cubicBezTo>
                    <a:pt x="16" y="29"/>
                    <a:pt x="0" y="24"/>
                    <a:pt x="3" y="18"/>
                  </a:cubicBezTo>
                  <a:cubicBezTo>
                    <a:pt x="5" y="12"/>
                    <a:pt x="10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7979886" y="2941638"/>
              <a:ext cx="73025" cy="77787"/>
            </a:xfrm>
            <a:custGeom>
              <a:avLst/>
              <a:gdLst>
                <a:gd name="T0" fmla="*/ 4 w 72"/>
                <a:gd name="T1" fmla="*/ 17 h 77"/>
                <a:gd name="T2" fmla="*/ 3 w 72"/>
                <a:gd name="T3" fmla="*/ 43 h 77"/>
                <a:gd name="T4" fmla="*/ 10 w 72"/>
                <a:gd name="T5" fmla="*/ 67 h 77"/>
                <a:gd name="T6" fmla="*/ 20 w 72"/>
                <a:gd name="T7" fmla="*/ 65 h 77"/>
                <a:gd name="T8" fmla="*/ 15 w 72"/>
                <a:gd name="T9" fmla="*/ 41 h 77"/>
                <a:gd name="T10" fmla="*/ 28 w 72"/>
                <a:gd name="T11" fmla="*/ 47 h 77"/>
                <a:gd name="T12" fmla="*/ 41 w 72"/>
                <a:gd name="T13" fmla="*/ 38 h 77"/>
                <a:gd name="T14" fmla="*/ 56 w 72"/>
                <a:gd name="T15" fmla="*/ 20 h 77"/>
                <a:gd name="T16" fmla="*/ 60 w 72"/>
                <a:gd name="T17" fmla="*/ 68 h 77"/>
                <a:gd name="T18" fmla="*/ 72 w 72"/>
                <a:gd name="T19" fmla="*/ 33 h 77"/>
                <a:gd name="T20" fmla="*/ 58 w 72"/>
                <a:gd name="T21" fmla="*/ 3 h 77"/>
                <a:gd name="T22" fmla="*/ 41 w 72"/>
                <a:gd name="T23" fmla="*/ 11 h 77"/>
                <a:gd name="T24" fmla="*/ 36 w 72"/>
                <a:gd name="T25" fmla="*/ 29 h 77"/>
                <a:gd name="T26" fmla="*/ 27 w 72"/>
                <a:gd name="T27" fmla="*/ 17 h 77"/>
                <a:gd name="T28" fmla="*/ 14 w 72"/>
                <a:gd name="T29" fmla="*/ 32 h 77"/>
                <a:gd name="T30" fmla="*/ 9 w 72"/>
                <a:gd name="T31" fmla="*/ 20 h 77"/>
                <a:gd name="T32" fmla="*/ 4 w 72"/>
                <a:gd name="T33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7">
                  <a:moveTo>
                    <a:pt x="4" y="17"/>
                  </a:moveTo>
                  <a:cubicBezTo>
                    <a:pt x="0" y="19"/>
                    <a:pt x="2" y="38"/>
                    <a:pt x="3" y="43"/>
                  </a:cubicBezTo>
                  <a:cubicBezTo>
                    <a:pt x="5" y="53"/>
                    <a:pt x="6" y="58"/>
                    <a:pt x="10" y="67"/>
                  </a:cubicBezTo>
                  <a:cubicBezTo>
                    <a:pt x="13" y="77"/>
                    <a:pt x="23" y="74"/>
                    <a:pt x="20" y="65"/>
                  </a:cubicBezTo>
                  <a:cubicBezTo>
                    <a:pt x="17" y="57"/>
                    <a:pt x="14" y="48"/>
                    <a:pt x="15" y="41"/>
                  </a:cubicBezTo>
                  <a:cubicBezTo>
                    <a:pt x="16" y="32"/>
                    <a:pt x="25" y="34"/>
                    <a:pt x="28" y="47"/>
                  </a:cubicBezTo>
                  <a:cubicBezTo>
                    <a:pt x="33" y="68"/>
                    <a:pt x="36" y="48"/>
                    <a:pt x="41" y="38"/>
                  </a:cubicBezTo>
                  <a:cubicBezTo>
                    <a:pt x="42" y="36"/>
                    <a:pt x="46" y="7"/>
                    <a:pt x="56" y="20"/>
                  </a:cubicBezTo>
                  <a:cubicBezTo>
                    <a:pt x="66" y="27"/>
                    <a:pt x="56" y="67"/>
                    <a:pt x="60" y="68"/>
                  </a:cubicBezTo>
                  <a:cubicBezTo>
                    <a:pt x="68" y="72"/>
                    <a:pt x="71" y="40"/>
                    <a:pt x="72" y="33"/>
                  </a:cubicBezTo>
                  <a:cubicBezTo>
                    <a:pt x="71" y="21"/>
                    <a:pt x="67" y="9"/>
                    <a:pt x="58" y="3"/>
                  </a:cubicBezTo>
                  <a:cubicBezTo>
                    <a:pt x="50" y="0"/>
                    <a:pt x="45" y="3"/>
                    <a:pt x="41" y="11"/>
                  </a:cubicBezTo>
                  <a:cubicBezTo>
                    <a:pt x="41" y="12"/>
                    <a:pt x="41" y="31"/>
                    <a:pt x="36" y="29"/>
                  </a:cubicBezTo>
                  <a:cubicBezTo>
                    <a:pt x="32" y="26"/>
                    <a:pt x="33" y="16"/>
                    <a:pt x="27" y="17"/>
                  </a:cubicBezTo>
                  <a:cubicBezTo>
                    <a:pt x="24" y="19"/>
                    <a:pt x="20" y="33"/>
                    <a:pt x="14" y="32"/>
                  </a:cubicBezTo>
                  <a:cubicBezTo>
                    <a:pt x="13" y="31"/>
                    <a:pt x="9" y="22"/>
                    <a:pt x="9" y="20"/>
                  </a:cubicBezTo>
                  <a:cubicBezTo>
                    <a:pt x="9" y="15"/>
                    <a:pt x="6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8381524" y="2916238"/>
              <a:ext cx="107950" cy="112712"/>
            </a:xfrm>
            <a:custGeom>
              <a:avLst/>
              <a:gdLst>
                <a:gd name="T0" fmla="*/ 94 w 106"/>
                <a:gd name="T1" fmla="*/ 1 h 111"/>
                <a:gd name="T2" fmla="*/ 65 w 106"/>
                <a:gd name="T3" fmla="*/ 27 h 111"/>
                <a:gd name="T4" fmla="*/ 50 w 106"/>
                <a:gd name="T5" fmla="*/ 46 h 111"/>
                <a:gd name="T6" fmla="*/ 26 w 106"/>
                <a:gd name="T7" fmla="*/ 41 h 111"/>
                <a:gd name="T8" fmla="*/ 11 w 106"/>
                <a:gd name="T9" fmla="*/ 57 h 111"/>
                <a:gd name="T10" fmla="*/ 32 w 106"/>
                <a:gd name="T11" fmla="*/ 59 h 111"/>
                <a:gd name="T12" fmla="*/ 41 w 106"/>
                <a:gd name="T13" fmla="*/ 67 h 111"/>
                <a:gd name="T14" fmla="*/ 15 w 106"/>
                <a:gd name="T15" fmla="*/ 92 h 111"/>
                <a:gd name="T16" fmla="*/ 9 w 106"/>
                <a:gd name="T17" fmla="*/ 111 h 111"/>
                <a:gd name="T18" fmla="*/ 46 w 106"/>
                <a:gd name="T19" fmla="*/ 90 h 111"/>
                <a:gd name="T20" fmla="*/ 61 w 106"/>
                <a:gd name="T21" fmla="*/ 71 h 111"/>
                <a:gd name="T22" fmla="*/ 81 w 106"/>
                <a:gd name="T23" fmla="*/ 72 h 111"/>
                <a:gd name="T24" fmla="*/ 103 w 106"/>
                <a:gd name="T25" fmla="*/ 62 h 111"/>
                <a:gd name="T26" fmla="*/ 88 w 106"/>
                <a:gd name="T27" fmla="*/ 61 h 111"/>
                <a:gd name="T28" fmla="*/ 71 w 106"/>
                <a:gd name="T29" fmla="*/ 54 h 111"/>
                <a:gd name="T30" fmla="*/ 103 w 106"/>
                <a:gd name="T31" fmla="*/ 8 h 111"/>
                <a:gd name="T32" fmla="*/ 94 w 106"/>
                <a:gd name="T33" fmla="*/ 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111">
                  <a:moveTo>
                    <a:pt x="94" y="1"/>
                  </a:moveTo>
                  <a:cubicBezTo>
                    <a:pt x="84" y="8"/>
                    <a:pt x="74" y="14"/>
                    <a:pt x="65" y="27"/>
                  </a:cubicBezTo>
                  <a:cubicBezTo>
                    <a:pt x="60" y="37"/>
                    <a:pt x="57" y="48"/>
                    <a:pt x="50" y="46"/>
                  </a:cubicBezTo>
                  <a:cubicBezTo>
                    <a:pt x="42" y="43"/>
                    <a:pt x="32" y="38"/>
                    <a:pt x="26" y="41"/>
                  </a:cubicBezTo>
                  <a:cubicBezTo>
                    <a:pt x="21" y="39"/>
                    <a:pt x="2" y="54"/>
                    <a:pt x="11" y="57"/>
                  </a:cubicBezTo>
                  <a:cubicBezTo>
                    <a:pt x="19" y="60"/>
                    <a:pt x="26" y="62"/>
                    <a:pt x="32" y="59"/>
                  </a:cubicBezTo>
                  <a:cubicBezTo>
                    <a:pt x="46" y="58"/>
                    <a:pt x="49" y="61"/>
                    <a:pt x="41" y="67"/>
                  </a:cubicBezTo>
                  <a:cubicBezTo>
                    <a:pt x="32" y="76"/>
                    <a:pt x="25" y="83"/>
                    <a:pt x="15" y="92"/>
                  </a:cubicBezTo>
                  <a:cubicBezTo>
                    <a:pt x="8" y="99"/>
                    <a:pt x="0" y="106"/>
                    <a:pt x="9" y="111"/>
                  </a:cubicBezTo>
                  <a:cubicBezTo>
                    <a:pt x="17" y="111"/>
                    <a:pt x="40" y="93"/>
                    <a:pt x="46" y="90"/>
                  </a:cubicBezTo>
                  <a:cubicBezTo>
                    <a:pt x="52" y="86"/>
                    <a:pt x="57" y="78"/>
                    <a:pt x="61" y="71"/>
                  </a:cubicBezTo>
                  <a:cubicBezTo>
                    <a:pt x="64" y="62"/>
                    <a:pt x="67" y="68"/>
                    <a:pt x="81" y="72"/>
                  </a:cubicBezTo>
                  <a:cubicBezTo>
                    <a:pt x="96" y="76"/>
                    <a:pt x="94" y="80"/>
                    <a:pt x="103" y="62"/>
                  </a:cubicBezTo>
                  <a:cubicBezTo>
                    <a:pt x="103" y="54"/>
                    <a:pt x="91" y="61"/>
                    <a:pt x="88" y="61"/>
                  </a:cubicBezTo>
                  <a:cubicBezTo>
                    <a:pt x="80" y="58"/>
                    <a:pt x="72" y="57"/>
                    <a:pt x="71" y="54"/>
                  </a:cubicBezTo>
                  <a:cubicBezTo>
                    <a:pt x="71" y="44"/>
                    <a:pt x="98" y="20"/>
                    <a:pt x="103" y="8"/>
                  </a:cubicBezTo>
                  <a:cubicBezTo>
                    <a:pt x="106" y="0"/>
                    <a:pt x="98" y="0"/>
                    <a:pt x="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8446611" y="2997200"/>
              <a:ext cx="33338" cy="53975"/>
            </a:xfrm>
            <a:custGeom>
              <a:avLst/>
              <a:gdLst>
                <a:gd name="T0" fmla="*/ 8 w 34"/>
                <a:gd name="T1" fmla="*/ 36 h 53"/>
                <a:gd name="T2" fmla="*/ 23 w 34"/>
                <a:gd name="T3" fmla="*/ 51 h 53"/>
                <a:gd name="T4" fmla="*/ 31 w 34"/>
                <a:gd name="T5" fmla="*/ 30 h 53"/>
                <a:gd name="T6" fmla="*/ 21 w 34"/>
                <a:gd name="T7" fmla="*/ 17 h 53"/>
                <a:gd name="T8" fmla="*/ 8 w 34"/>
                <a:gd name="T9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3">
                  <a:moveTo>
                    <a:pt x="8" y="36"/>
                  </a:moveTo>
                  <a:cubicBezTo>
                    <a:pt x="11" y="42"/>
                    <a:pt x="18" y="49"/>
                    <a:pt x="23" y="51"/>
                  </a:cubicBezTo>
                  <a:cubicBezTo>
                    <a:pt x="27" y="53"/>
                    <a:pt x="34" y="32"/>
                    <a:pt x="31" y="30"/>
                  </a:cubicBezTo>
                  <a:cubicBezTo>
                    <a:pt x="27" y="27"/>
                    <a:pt x="22" y="19"/>
                    <a:pt x="21" y="17"/>
                  </a:cubicBezTo>
                  <a:cubicBezTo>
                    <a:pt x="7" y="0"/>
                    <a:pt x="0" y="22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8724424" y="3140075"/>
              <a:ext cx="149225" cy="114300"/>
            </a:xfrm>
            <a:custGeom>
              <a:avLst/>
              <a:gdLst>
                <a:gd name="T0" fmla="*/ 56 w 147"/>
                <a:gd name="T1" fmla="*/ 45 h 112"/>
                <a:gd name="T2" fmla="*/ 92 w 147"/>
                <a:gd name="T3" fmla="*/ 5 h 112"/>
                <a:gd name="T4" fmla="*/ 53 w 147"/>
                <a:gd name="T5" fmla="*/ 34 h 112"/>
                <a:gd name="T6" fmla="*/ 37 w 147"/>
                <a:gd name="T7" fmla="*/ 23 h 112"/>
                <a:gd name="T8" fmla="*/ 21 w 147"/>
                <a:gd name="T9" fmla="*/ 39 h 112"/>
                <a:gd name="T10" fmla="*/ 31 w 147"/>
                <a:gd name="T11" fmla="*/ 48 h 112"/>
                <a:gd name="T12" fmla="*/ 65 w 147"/>
                <a:gd name="T13" fmla="*/ 67 h 112"/>
                <a:gd name="T14" fmla="*/ 98 w 147"/>
                <a:gd name="T15" fmla="*/ 96 h 112"/>
                <a:gd name="T16" fmla="*/ 104 w 147"/>
                <a:gd name="T17" fmla="*/ 111 h 112"/>
                <a:gd name="T18" fmla="*/ 124 w 147"/>
                <a:gd name="T19" fmla="*/ 104 h 112"/>
                <a:gd name="T20" fmla="*/ 99 w 147"/>
                <a:gd name="T21" fmla="*/ 82 h 112"/>
                <a:gd name="T22" fmla="*/ 130 w 147"/>
                <a:gd name="T23" fmla="*/ 71 h 112"/>
                <a:gd name="T24" fmla="*/ 146 w 147"/>
                <a:gd name="T25" fmla="*/ 56 h 112"/>
                <a:gd name="T26" fmla="*/ 134 w 147"/>
                <a:gd name="T27" fmla="*/ 45 h 112"/>
                <a:gd name="T28" fmla="*/ 116 w 147"/>
                <a:gd name="T29" fmla="*/ 41 h 112"/>
                <a:gd name="T30" fmla="*/ 120 w 147"/>
                <a:gd name="T31" fmla="*/ 35 h 112"/>
                <a:gd name="T32" fmla="*/ 107 w 147"/>
                <a:gd name="T33" fmla="*/ 31 h 112"/>
                <a:gd name="T34" fmla="*/ 106 w 147"/>
                <a:gd name="T35" fmla="*/ 20 h 112"/>
                <a:gd name="T36" fmla="*/ 93 w 147"/>
                <a:gd name="T37" fmla="*/ 22 h 112"/>
                <a:gd name="T38" fmla="*/ 88 w 147"/>
                <a:gd name="T39" fmla="*/ 21 h 112"/>
                <a:gd name="T40" fmla="*/ 88 w 147"/>
                <a:gd name="T41" fmla="*/ 29 h 112"/>
                <a:gd name="T42" fmla="*/ 74 w 147"/>
                <a:gd name="T43" fmla="*/ 37 h 112"/>
                <a:gd name="T44" fmla="*/ 79 w 147"/>
                <a:gd name="T45" fmla="*/ 44 h 112"/>
                <a:gd name="T46" fmla="*/ 100 w 147"/>
                <a:gd name="T47" fmla="*/ 41 h 112"/>
                <a:gd name="T48" fmla="*/ 87 w 147"/>
                <a:gd name="T49" fmla="*/ 58 h 112"/>
                <a:gd name="T50" fmla="*/ 102 w 147"/>
                <a:gd name="T51" fmla="*/ 55 h 112"/>
                <a:gd name="T52" fmla="*/ 130 w 147"/>
                <a:gd name="T53" fmla="*/ 56 h 112"/>
                <a:gd name="T54" fmla="*/ 95 w 147"/>
                <a:gd name="T55" fmla="*/ 64 h 112"/>
                <a:gd name="T56" fmla="*/ 56 w 147"/>
                <a:gd name="T57" fmla="*/ 4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7" h="112">
                  <a:moveTo>
                    <a:pt x="56" y="45"/>
                  </a:moveTo>
                  <a:cubicBezTo>
                    <a:pt x="62" y="35"/>
                    <a:pt x="103" y="12"/>
                    <a:pt x="92" y="5"/>
                  </a:cubicBezTo>
                  <a:cubicBezTo>
                    <a:pt x="83" y="0"/>
                    <a:pt x="62" y="33"/>
                    <a:pt x="53" y="34"/>
                  </a:cubicBezTo>
                  <a:cubicBezTo>
                    <a:pt x="46" y="32"/>
                    <a:pt x="48" y="15"/>
                    <a:pt x="37" y="23"/>
                  </a:cubicBezTo>
                  <a:cubicBezTo>
                    <a:pt x="31" y="28"/>
                    <a:pt x="27" y="34"/>
                    <a:pt x="21" y="39"/>
                  </a:cubicBezTo>
                  <a:cubicBezTo>
                    <a:pt x="0" y="54"/>
                    <a:pt x="21" y="53"/>
                    <a:pt x="31" y="48"/>
                  </a:cubicBezTo>
                  <a:cubicBezTo>
                    <a:pt x="41" y="40"/>
                    <a:pt x="54" y="59"/>
                    <a:pt x="65" y="67"/>
                  </a:cubicBezTo>
                  <a:cubicBezTo>
                    <a:pt x="78" y="82"/>
                    <a:pt x="90" y="82"/>
                    <a:pt x="98" y="96"/>
                  </a:cubicBezTo>
                  <a:cubicBezTo>
                    <a:pt x="103" y="100"/>
                    <a:pt x="77" y="99"/>
                    <a:pt x="104" y="111"/>
                  </a:cubicBezTo>
                  <a:cubicBezTo>
                    <a:pt x="107" y="112"/>
                    <a:pt x="128" y="110"/>
                    <a:pt x="124" y="104"/>
                  </a:cubicBezTo>
                  <a:cubicBezTo>
                    <a:pt x="117" y="96"/>
                    <a:pt x="107" y="90"/>
                    <a:pt x="99" y="82"/>
                  </a:cubicBezTo>
                  <a:cubicBezTo>
                    <a:pt x="70" y="62"/>
                    <a:pt x="106" y="73"/>
                    <a:pt x="130" y="71"/>
                  </a:cubicBezTo>
                  <a:cubicBezTo>
                    <a:pt x="141" y="67"/>
                    <a:pt x="144" y="65"/>
                    <a:pt x="146" y="56"/>
                  </a:cubicBezTo>
                  <a:cubicBezTo>
                    <a:pt x="147" y="47"/>
                    <a:pt x="135" y="44"/>
                    <a:pt x="134" y="45"/>
                  </a:cubicBezTo>
                  <a:cubicBezTo>
                    <a:pt x="127" y="45"/>
                    <a:pt x="121" y="45"/>
                    <a:pt x="116" y="41"/>
                  </a:cubicBezTo>
                  <a:cubicBezTo>
                    <a:pt x="113" y="40"/>
                    <a:pt x="120" y="38"/>
                    <a:pt x="120" y="35"/>
                  </a:cubicBezTo>
                  <a:cubicBezTo>
                    <a:pt x="113" y="26"/>
                    <a:pt x="111" y="37"/>
                    <a:pt x="107" y="31"/>
                  </a:cubicBezTo>
                  <a:cubicBezTo>
                    <a:pt x="99" y="26"/>
                    <a:pt x="113" y="26"/>
                    <a:pt x="106" y="20"/>
                  </a:cubicBezTo>
                  <a:cubicBezTo>
                    <a:pt x="103" y="16"/>
                    <a:pt x="97" y="19"/>
                    <a:pt x="93" y="22"/>
                  </a:cubicBezTo>
                  <a:cubicBezTo>
                    <a:pt x="91" y="24"/>
                    <a:pt x="90" y="19"/>
                    <a:pt x="88" y="21"/>
                  </a:cubicBezTo>
                  <a:cubicBezTo>
                    <a:pt x="85" y="25"/>
                    <a:pt x="93" y="25"/>
                    <a:pt x="88" y="29"/>
                  </a:cubicBezTo>
                  <a:cubicBezTo>
                    <a:pt x="85" y="32"/>
                    <a:pt x="77" y="34"/>
                    <a:pt x="74" y="37"/>
                  </a:cubicBezTo>
                  <a:cubicBezTo>
                    <a:pt x="65" y="47"/>
                    <a:pt x="73" y="51"/>
                    <a:pt x="79" y="44"/>
                  </a:cubicBezTo>
                  <a:cubicBezTo>
                    <a:pt x="83" y="40"/>
                    <a:pt x="109" y="29"/>
                    <a:pt x="100" y="41"/>
                  </a:cubicBezTo>
                  <a:cubicBezTo>
                    <a:pt x="92" y="44"/>
                    <a:pt x="63" y="59"/>
                    <a:pt x="87" y="58"/>
                  </a:cubicBezTo>
                  <a:cubicBezTo>
                    <a:pt x="93" y="58"/>
                    <a:pt x="95" y="57"/>
                    <a:pt x="102" y="55"/>
                  </a:cubicBezTo>
                  <a:cubicBezTo>
                    <a:pt x="112" y="52"/>
                    <a:pt x="113" y="40"/>
                    <a:pt x="130" y="56"/>
                  </a:cubicBezTo>
                  <a:cubicBezTo>
                    <a:pt x="128" y="61"/>
                    <a:pt x="103" y="62"/>
                    <a:pt x="95" y="64"/>
                  </a:cubicBezTo>
                  <a:cubicBezTo>
                    <a:pt x="80" y="69"/>
                    <a:pt x="68" y="63"/>
                    <a:pt x="56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8702199" y="3201988"/>
              <a:ext cx="104775" cy="96837"/>
            </a:xfrm>
            <a:custGeom>
              <a:avLst/>
              <a:gdLst>
                <a:gd name="T0" fmla="*/ 51 w 102"/>
                <a:gd name="T1" fmla="*/ 20 h 96"/>
                <a:gd name="T2" fmla="*/ 96 w 102"/>
                <a:gd name="T3" fmla="*/ 32 h 96"/>
                <a:gd name="T4" fmla="*/ 91 w 102"/>
                <a:gd name="T5" fmla="*/ 50 h 96"/>
                <a:gd name="T6" fmla="*/ 87 w 102"/>
                <a:gd name="T7" fmla="*/ 75 h 96"/>
                <a:gd name="T8" fmla="*/ 66 w 102"/>
                <a:gd name="T9" fmla="*/ 66 h 96"/>
                <a:gd name="T10" fmla="*/ 13 w 102"/>
                <a:gd name="T11" fmla="*/ 57 h 96"/>
                <a:gd name="T12" fmla="*/ 49 w 102"/>
                <a:gd name="T13" fmla="*/ 64 h 96"/>
                <a:gd name="T14" fmla="*/ 36 w 102"/>
                <a:gd name="T15" fmla="*/ 44 h 96"/>
                <a:gd name="T16" fmla="*/ 58 w 102"/>
                <a:gd name="T17" fmla="*/ 41 h 96"/>
                <a:gd name="T18" fmla="*/ 71 w 102"/>
                <a:gd name="T19" fmla="*/ 32 h 96"/>
                <a:gd name="T20" fmla="*/ 51 w 102"/>
                <a:gd name="T21" fmla="*/ 2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96">
                  <a:moveTo>
                    <a:pt x="51" y="20"/>
                  </a:moveTo>
                  <a:cubicBezTo>
                    <a:pt x="69" y="0"/>
                    <a:pt x="80" y="31"/>
                    <a:pt x="96" y="32"/>
                  </a:cubicBezTo>
                  <a:cubicBezTo>
                    <a:pt x="102" y="33"/>
                    <a:pt x="98" y="50"/>
                    <a:pt x="91" y="50"/>
                  </a:cubicBezTo>
                  <a:cubicBezTo>
                    <a:pt x="52" y="45"/>
                    <a:pt x="97" y="69"/>
                    <a:pt x="87" y="75"/>
                  </a:cubicBezTo>
                  <a:cubicBezTo>
                    <a:pt x="79" y="83"/>
                    <a:pt x="75" y="67"/>
                    <a:pt x="66" y="66"/>
                  </a:cubicBezTo>
                  <a:cubicBezTo>
                    <a:pt x="60" y="73"/>
                    <a:pt x="0" y="96"/>
                    <a:pt x="13" y="57"/>
                  </a:cubicBezTo>
                  <a:cubicBezTo>
                    <a:pt x="24" y="54"/>
                    <a:pt x="21" y="77"/>
                    <a:pt x="49" y="64"/>
                  </a:cubicBezTo>
                  <a:cubicBezTo>
                    <a:pt x="72" y="50"/>
                    <a:pt x="41" y="49"/>
                    <a:pt x="36" y="44"/>
                  </a:cubicBezTo>
                  <a:cubicBezTo>
                    <a:pt x="10" y="18"/>
                    <a:pt x="42" y="24"/>
                    <a:pt x="58" y="41"/>
                  </a:cubicBezTo>
                  <a:cubicBezTo>
                    <a:pt x="68" y="51"/>
                    <a:pt x="84" y="34"/>
                    <a:pt x="71" y="32"/>
                  </a:cubicBezTo>
                  <a:cubicBezTo>
                    <a:pt x="61" y="32"/>
                    <a:pt x="57" y="27"/>
                    <a:pt x="5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7255986" y="2773363"/>
              <a:ext cx="1843088" cy="1844674"/>
            </a:xfrm>
            <a:custGeom>
              <a:avLst/>
              <a:gdLst>
                <a:gd name="T0" fmla="*/ 905 w 1809"/>
                <a:gd name="T1" fmla="*/ 1810 h 1810"/>
                <a:gd name="T2" fmla="*/ 905 w 1809"/>
                <a:gd name="T3" fmla="*/ 53 h 1810"/>
                <a:gd name="T4" fmla="*/ 52 w 1809"/>
                <a:gd name="T5" fmla="*/ 905 h 1810"/>
                <a:gd name="T6" fmla="*/ 1566 w 1809"/>
                <a:gd name="T7" fmla="*/ 905 h 1810"/>
                <a:gd name="T8" fmla="*/ 905 w 1809"/>
                <a:gd name="T9" fmla="*/ 243 h 1810"/>
                <a:gd name="T10" fmla="*/ 905 w 1809"/>
                <a:gd name="T11" fmla="*/ 1523 h 1810"/>
                <a:gd name="T12" fmla="*/ 471 w 1809"/>
                <a:gd name="T13" fmla="*/ 546 h 1810"/>
                <a:gd name="T14" fmla="*/ 516 w 1809"/>
                <a:gd name="T15" fmla="*/ 727 h 1810"/>
                <a:gd name="T16" fmla="*/ 501 w 1809"/>
                <a:gd name="T17" fmla="*/ 1168 h 1810"/>
                <a:gd name="T18" fmla="*/ 631 w 1809"/>
                <a:gd name="T19" fmla="*/ 780 h 1810"/>
                <a:gd name="T20" fmla="*/ 745 w 1809"/>
                <a:gd name="T21" fmla="*/ 813 h 1810"/>
                <a:gd name="T22" fmla="*/ 718 w 1809"/>
                <a:gd name="T23" fmla="*/ 956 h 1810"/>
                <a:gd name="T24" fmla="*/ 663 w 1809"/>
                <a:gd name="T25" fmla="*/ 1124 h 1810"/>
                <a:gd name="T26" fmla="*/ 792 w 1809"/>
                <a:gd name="T27" fmla="*/ 1194 h 1810"/>
                <a:gd name="T28" fmla="*/ 793 w 1809"/>
                <a:gd name="T29" fmla="*/ 694 h 1810"/>
                <a:gd name="T30" fmla="*/ 1042 w 1809"/>
                <a:gd name="T31" fmla="*/ 737 h 1810"/>
                <a:gd name="T32" fmla="*/ 953 w 1809"/>
                <a:gd name="T33" fmla="*/ 922 h 1810"/>
                <a:gd name="T34" fmla="*/ 942 w 1809"/>
                <a:gd name="T35" fmla="*/ 957 h 1810"/>
                <a:gd name="T36" fmla="*/ 1008 w 1809"/>
                <a:gd name="T37" fmla="*/ 1266 h 1810"/>
                <a:gd name="T38" fmla="*/ 990 w 1809"/>
                <a:gd name="T39" fmla="*/ 1014 h 1810"/>
                <a:gd name="T40" fmla="*/ 1084 w 1809"/>
                <a:gd name="T41" fmla="*/ 738 h 1810"/>
                <a:gd name="T42" fmla="*/ 1189 w 1809"/>
                <a:gd name="T43" fmla="*/ 742 h 1810"/>
                <a:gd name="T44" fmla="*/ 1251 w 1809"/>
                <a:gd name="T45" fmla="*/ 778 h 1810"/>
                <a:gd name="T46" fmla="*/ 1225 w 1809"/>
                <a:gd name="T47" fmla="*/ 938 h 1810"/>
                <a:gd name="T48" fmla="*/ 1171 w 1809"/>
                <a:gd name="T49" fmla="*/ 1088 h 1810"/>
                <a:gd name="T50" fmla="*/ 1261 w 1809"/>
                <a:gd name="T51" fmla="*/ 835 h 1810"/>
                <a:gd name="T52" fmla="*/ 1145 w 1809"/>
                <a:gd name="T53" fmla="*/ 470 h 1810"/>
                <a:gd name="T54" fmla="*/ 1370 w 1809"/>
                <a:gd name="T55" fmla="*/ 969 h 1810"/>
                <a:gd name="T56" fmla="*/ 1396 w 1809"/>
                <a:gd name="T57" fmla="*/ 1108 h 1810"/>
                <a:gd name="T58" fmla="*/ 1036 w 1809"/>
                <a:gd name="T59" fmla="*/ 1474 h 1810"/>
                <a:gd name="T60" fmla="*/ 799 w 1809"/>
                <a:gd name="T61" fmla="*/ 1482 h 1810"/>
                <a:gd name="T62" fmla="*/ 576 w 1809"/>
                <a:gd name="T63" fmla="*/ 1368 h 1810"/>
                <a:gd name="T64" fmla="*/ 541 w 1809"/>
                <a:gd name="T65" fmla="*/ 1349 h 1810"/>
                <a:gd name="T66" fmla="*/ 489 w 1809"/>
                <a:gd name="T67" fmla="*/ 622 h 1810"/>
                <a:gd name="T68" fmla="*/ 721 w 1809"/>
                <a:gd name="T69" fmla="*/ 794 h 1810"/>
                <a:gd name="T70" fmla="*/ 610 w 1809"/>
                <a:gd name="T71" fmla="*/ 864 h 1810"/>
                <a:gd name="T72" fmla="*/ 669 w 1809"/>
                <a:gd name="T73" fmla="*/ 958 h 1810"/>
                <a:gd name="T74" fmla="*/ 580 w 1809"/>
                <a:gd name="T75" fmla="*/ 903 h 1810"/>
                <a:gd name="T76" fmla="*/ 537 w 1809"/>
                <a:gd name="T77" fmla="*/ 1197 h 1810"/>
                <a:gd name="T78" fmla="*/ 694 w 1809"/>
                <a:gd name="T79" fmla="*/ 1165 h 1810"/>
                <a:gd name="T80" fmla="*/ 629 w 1809"/>
                <a:gd name="T81" fmla="*/ 1210 h 1810"/>
                <a:gd name="T82" fmla="*/ 726 w 1809"/>
                <a:gd name="T83" fmla="*/ 1275 h 1810"/>
                <a:gd name="T84" fmla="*/ 726 w 1809"/>
                <a:gd name="T85" fmla="*/ 1275 h 1810"/>
                <a:gd name="T86" fmla="*/ 801 w 1809"/>
                <a:gd name="T87" fmla="*/ 1332 h 1810"/>
                <a:gd name="T88" fmla="*/ 865 w 1809"/>
                <a:gd name="T89" fmla="*/ 1170 h 1810"/>
                <a:gd name="T90" fmla="*/ 894 w 1809"/>
                <a:gd name="T91" fmla="*/ 1171 h 1810"/>
                <a:gd name="T92" fmla="*/ 841 w 1809"/>
                <a:gd name="T93" fmla="*/ 1350 h 1810"/>
                <a:gd name="T94" fmla="*/ 854 w 1809"/>
                <a:gd name="T95" fmla="*/ 956 h 1810"/>
                <a:gd name="T96" fmla="*/ 798 w 1809"/>
                <a:gd name="T97" fmla="*/ 919 h 1810"/>
                <a:gd name="T98" fmla="*/ 921 w 1809"/>
                <a:gd name="T99" fmla="*/ 930 h 1810"/>
                <a:gd name="T100" fmla="*/ 1174 w 1809"/>
                <a:gd name="T101" fmla="*/ 924 h 1810"/>
                <a:gd name="T102" fmla="*/ 1140 w 1809"/>
                <a:gd name="T103" fmla="*/ 955 h 1810"/>
                <a:gd name="T104" fmla="*/ 1085 w 1809"/>
                <a:gd name="T105" fmla="*/ 1092 h 1810"/>
                <a:gd name="T106" fmla="*/ 1120 w 1809"/>
                <a:gd name="T107" fmla="*/ 1150 h 1810"/>
                <a:gd name="T108" fmla="*/ 1087 w 1809"/>
                <a:gd name="T109" fmla="*/ 1144 h 1810"/>
                <a:gd name="T110" fmla="*/ 1067 w 1809"/>
                <a:gd name="T111" fmla="*/ 1349 h 1810"/>
                <a:gd name="T112" fmla="*/ 1107 w 1809"/>
                <a:gd name="T113" fmla="*/ 1327 h 1810"/>
                <a:gd name="T114" fmla="*/ 1316 w 1809"/>
                <a:gd name="T115" fmla="*/ 1008 h 1810"/>
                <a:gd name="T116" fmla="*/ 990 w 1809"/>
                <a:gd name="T117" fmla="*/ 1329 h 1810"/>
                <a:gd name="T118" fmla="*/ 997 w 1809"/>
                <a:gd name="T119" fmla="*/ 1336 h 1810"/>
                <a:gd name="T120" fmla="*/ 1339 w 1809"/>
                <a:gd name="T121" fmla="*/ 777 h 1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09" h="1810">
                  <a:moveTo>
                    <a:pt x="905" y="0"/>
                  </a:moveTo>
                  <a:cubicBezTo>
                    <a:pt x="1403" y="0"/>
                    <a:pt x="1809" y="407"/>
                    <a:pt x="1809" y="905"/>
                  </a:cubicBezTo>
                  <a:cubicBezTo>
                    <a:pt x="1809" y="1403"/>
                    <a:pt x="1403" y="1810"/>
                    <a:pt x="905" y="1810"/>
                  </a:cubicBezTo>
                  <a:cubicBezTo>
                    <a:pt x="406" y="1810"/>
                    <a:pt x="0" y="1403"/>
                    <a:pt x="0" y="905"/>
                  </a:cubicBezTo>
                  <a:cubicBezTo>
                    <a:pt x="0" y="407"/>
                    <a:pt x="406" y="0"/>
                    <a:pt x="905" y="0"/>
                  </a:cubicBezTo>
                  <a:close/>
                  <a:moveTo>
                    <a:pt x="905" y="53"/>
                  </a:moveTo>
                  <a:cubicBezTo>
                    <a:pt x="1374" y="53"/>
                    <a:pt x="1757" y="436"/>
                    <a:pt x="1757" y="905"/>
                  </a:cubicBezTo>
                  <a:cubicBezTo>
                    <a:pt x="1757" y="1374"/>
                    <a:pt x="1374" y="1757"/>
                    <a:pt x="905" y="1757"/>
                  </a:cubicBezTo>
                  <a:cubicBezTo>
                    <a:pt x="435" y="1757"/>
                    <a:pt x="52" y="1374"/>
                    <a:pt x="52" y="905"/>
                  </a:cubicBezTo>
                  <a:cubicBezTo>
                    <a:pt x="52" y="436"/>
                    <a:pt x="435" y="53"/>
                    <a:pt x="905" y="53"/>
                  </a:cubicBezTo>
                  <a:close/>
                  <a:moveTo>
                    <a:pt x="905" y="243"/>
                  </a:moveTo>
                  <a:cubicBezTo>
                    <a:pt x="1269" y="243"/>
                    <a:pt x="1566" y="541"/>
                    <a:pt x="1566" y="905"/>
                  </a:cubicBezTo>
                  <a:cubicBezTo>
                    <a:pt x="1566" y="1270"/>
                    <a:pt x="1269" y="1567"/>
                    <a:pt x="905" y="1567"/>
                  </a:cubicBezTo>
                  <a:cubicBezTo>
                    <a:pt x="540" y="1567"/>
                    <a:pt x="243" y="1270"/>
                    <a:pt x="243" y="905"/>
                  </a:cubicBezTo>
                  <a:cubicBezTo>
                    <a:pt x="243" y="541"/>
                    <a:pt x="540" y="243"/>
                    <a:pt x="905" y="243"/>
                  </a:cubicBezTo>
                  <a:close/>
                  <a:moveTo>
                    <a:pt x="905" y="287"/>
                  </a:moveTo>
                  <a:cubicBezTo>
                    <a:pt x="1245" y="287"/>
                    <a:pt x="1522" y="565"/>
                    <a:pt x="1522" y="905"/>
                  </a:cubicBezTo>
                  <a:cubicBezTo>
                    <a:pt x="1522" y="1245"/>
                    <a:pt x="1245" y="1523"/>
                    <a:pt x="905" y="1523"/>
                  </a:cubicBezTo>
                  <a:cubicBezTo>
                    <a:pt x="564" y="1523"/>
                    <a:pt x="287" y="1245"/>
                    <a:pt x="287" y="905"/>
                  </a:cubicBezTo>
                  <a:cubicBezTo>
                    <a:pt x="287" y="565"/>
                    <a:pt x="564" y="287"/>
                    <a:pt x="905" y="287"/>
                  </a:cubicBezTo>
                  <a:close/>
                  <a:moveTo>
                    <a:pt x="471" y="546"/>
                  </a:moveTo>
                  <a:cubicBezTo>
                    <a:pt x="549" y="541"/>
                    <a:pt x="593" y="614"/>
                    <a:pt x="512" y="662"/>
                  </a:cubicBezTo>
                  <a:cubicBezTo>
                    <a:pt x="554" y="680"/>
                    <a:pt x="598" y="710"/>
                    <a:pt x="585" y="748"/>
                  </a:cubicBezTo>
                  <a:cubicBezTo>
                    <a:pt x="562" y="757"/>
                    <a:pt x="534" y="728"/>
                    <a:pt x="516" y="727"/>
                  </a:cubicBezTo>
                  <a:cubicBezTo>
                    <a:pt x="512" y="726"/>
                    <a:pt x="488" y="726"/>
                    <a:pt x="474" y="751"/>
                  </a:cubicBezTo>
                  <a:cubicBezTo>
                    <a:pt x="480" y="897"/>
                    <a:pt x="494" y="930"/>
                    <a:pt x="454" y="1056"/>
                  </a:cubicBezTo>
                  <a:cubicBezTo>
                    <a:pt x="439" y="1112"/>
                    <a:pt x="478" y="1146"/>
                    <a:pt x="501" y="1168"/>
                  </a:cubicBezTo>
                  <a:cubicBezTo>
                    <a:pt x="521" y="1167"/>
                    <a:pt x="558" y="1164"/>
                    <a:pt x="579" y="1162"/>
                  </a:cubicBezTo>
                  <a:cubicBezTo>
                    <a:pt x="494" y="1095"/>
                    <a:pt x="483" y="1068"/>
                    <a:pt x="497" y="960"/>
                  </a:cubicBezTo>
                  <a:cubicBezTo>
                    <a:pt x="508" y="867"/>
                    <a:pt x="576" y="835"/>
                    <a:pt x="631" y="780"/>
                  </a:cubicBezTo>
                  <a:cubicBezTo>
                    <a:pt x="558" y="733"/>
                    <a:pt x="616" y="658"/>
                    <a:pt x="664" y="764"/>
                  </a:cubicBezTo>
                  <a:cubicBezTo>
                    <a:pt x="697" y="770"/>
                    <a:pt x="736" y="765"/>
                    <a:pt x="767" y="766"/>
                  </a:cubicBezTo>
                  <a:cubicBezTo>
                    <a:pt x="787" y="779"/>
                    <a:pt x="792" y="813"/>
                    <a:pt x="745" y="813"/>
                  </a:cubicBezTo>
                  <a:cubicBezTo>
                    <a:pt x="734" y="850"/>
                    <a:pt x="723" y="881"/>
                    <a:pt x="713" y="918"/>
                  </a:cubicBezTo>
                  <a:cubicBezTo>
                    <a:pt x="720" y="919"/>
                    <a:pt x="718" y="917"/>
                    <a:pt x="722" y="918"/>
                  </a:cubicBezTo>
                  <a:cubicBezTo>
                    <a:pt x="724" y="923"/>
                    <a:pt x="720" y="948"/>
                    <a:pt x="718" y="956"/>
                  </a:cubicBezTo>
                  <a:cubicBezTo>
                    <a:pt x="715" y="958"/>
                    <a:pt x="705" y="957"/>
                    <a:pt x="702" y="959"/>
                  </a:cubicBezTo>
                  <a:cubicBezTo>
                    <a:pt x="688" y="1011"/>
                    <a:pt x="670" y="1059"/>
                    <a:pt x="656" y="1111"/>
                  </a:cubicBezTo>
                  <a:cubicBezTo>
                    <a:pt x="656" y="1114"/>
                    <a:pt x="660" y="1123"/>
                    <a:pt x="663" y="1124"/>
                  </a:cubicBezTo>
                  <a:cubicBezTo>
                    <a:pt x="685" y="1125"/>
                    <a:pt x="693" y="1123"/>
                    <a:pt x="710" y="1125"/>
                  </a:cubicBezTo>
                  <a:cubicBezTo>
                    <a:pt x="737" y="1136"/>
                    <a:pt x="738" y="1167"/>
                    <a:pt x="746" y="1196"/>
                  </a:cubicBezTo>
                  <a:cubicBezTo>
                    <a:pt x="758" y="1198"/>
                    <a:pt x="780" y="1197"/>
                    <a:pt x="792" y="1194"/>
                  </a:cubicBezTo>
                  <a:cubicBezTo>
                    <a:pt x="799" y="1146"/>
                    <a:pt x="749" y="1106"/>
                    <a:pt x="732" y="1018"/>
                  </a:cubicBezTo>
                  <a:cubicBezTo>
                    <a:pt x="729" y="923"/>
                    <a:pt x="786" y="827"/>
                    <a:pt x="850" y="760"/>
                  </a:cubicBezTo>
                  <a:cubicBezTo>
                    <a:pt x="825" y="724"/>
                    <a:pt x="784" y="765"/>
                    <a:pt x="793" y="694"/>
                  </a:cubicBezTo>
                  <a:cubicBezTo>
                    <a:pt x="810" y="684"/>
                    <a:pt x="820" y="687"/>
                    <a:pt x="835" y="691"/>
                  </a:cubicBezTo>
                  <a:cubicBezTo>
                    <a:pt x="853" y="705"/>
                    <a:pt x="866" y="726"/>
                    <a:pt x="877" y="744"/>
                  </a:cubicBezTo>
                  <a:cubicBezTo>
                    <a:pt x="952" y="729"/>
                    <a:pt x="983" y="719"/>
                    <a:pt x="1042" y="737"/>
                  </a:cubicBezTo>
                  <a:cubicBezTo>
                    <a:pt x="1044" y="748"/>
                    <a:pt x="1044" y="757"/>
                    <a:pt x="1040" y="768"/>
                  </a:cubicBezTo>
                  <a:cubicBezTo>
                    <a:pt x="1029" y="770"/>
                    <a:pt x="1011" y="776"/>
                    <a:pt x="1000" y="779"/>
                  </a:cubicBezTo>
                  <a:cubicBezTo>
                    <a:pt x="982" y="826"/>
                    <a:pt x="970" y="874"/>
                    <a:pt x="953" y="922"/>
                  </a:cubicBezTo>
                  <a:cubicBezTo>
                    <a:pt x="959" y="924"/>
                    <a:pt x="958" y="923"/>
                    <a:pt x="965" y="925"/>
                  </a:cubicBezTo>
                  <a:cubicBezTo>
                    <a:pt x="966" y="940"/>
                    <a:pt x="966" y="946"/>
                    <a:pt x="964" y="953"/>
                  </a:cubicBezTo>
                  <a:cubicBezTo>
                    <a:pt x="956" y="954"/>
                    <a:pt x="951" y="955"/>
                    <a:pt x="942" y="957"/>
                  </a:cubicBezTo>
                  <a:cubicBezTo>
                    <a:pt x="934" y="1008"/>
                    <a:pt x="914" y="1066"/>
                    <a:pt x="906" y="1118"/>
                  </a:cubicBezTo>
                  <a:cubicBezTo>
                    <a:pt x="931" y="1140"/>
                    <a:pt x="973" y="1156"/>
                    <a:pt x="991" y="1178"/>
                  </a:cubicBezTo>
                  <a:cubicBezTo>
                    <a:pt x="998" y="1203"/>
                    <a:pt x="1006" y="1243"/>
                    <a:pt x="1008" y="1266"/>
                  </a:cubicBezTo>
                  <a:cubicBezTo>
                    <a:pt x="1021" y="1258"/>
                    <a:pt x="1034" y="1244"/>
                    <a:pt x="1042" y="1234"/>
                  </a:cubicBezTo>
                  <a:cubicBezTo>
                    <a:pt x="1042" y="1202"/>
                    <a:pt x="1004" y="1176"/>
                    <a:pt x="997" y="1144"/>
                  </a:cubicBezTo>
                  <a:cubicBezTo>
                    <a:pt x="981" y="1092"/>
                    <a:pt x="986" y="1052"/>
                    <a:pt x="990" y="1014"/>
                  </a:cubicBezTo>
                  <a:cubicBezTo>
                    <a:pt x="1005" y="935"/>
                    <a:pt x="1045" y="888"/>
                    <a:pt x="1081" y="822"/>
                  </a:cubicBezTo>
                  <a:cubicBezTo>
                    <a:pt x="1103" y="791"/>
                    <a:pt x="1132" y="783"/>
                    <a:pt x="1153" y="764"/>
                  </a:cubicBezTo>
                  <a:cubicBezTo>
                    <a:pt x="1116" y="737"/>
                    <a:pt x="1101" y="750"/>
                    <a:pt x="1084" y="738"/>
                  </a:cubicBezTo>
                  <a:cubicBezTo>
                    <a:pt x="1071" y="718"/>
                    <a:pt x="1076" y="711"/>
                    <a:pt x="1079" y="706"/>
                  </a:cubicBezTo>
                  <a:cubicBezTo>
                    <a:pt x="1094" y="689"/>
                    <a:pt x="1115" y="692"/>
                    <a:pt x="1138" y="695"/>
                  </a:cubicBezTo>
                  <a:cubicBezTo>
                    <a:pt x="1154" y="705"/>
                    <a:pt x="1172" y="726"/>
                    <a:pt x="1189" y="742"/>
                  </a:cubicBezTo>
                  <a:cubicBezTo>
                    <a:pt x="1226" y="740"/>
                    <a:pt x="1240" y="730"/>
                    <a:pt x="1268" y="741"/>
                  </a:cubicBezTo>
                  <a:cubicBezTo>
                    <a:pt x="1289" y="750"/>
                    <a:pt x="1287" y="760"/>
                    <a:pt x="1276" y="771"/>
                  </a:cubicBezTo>
                  <a:cubicBezTo>
                    <a:pt x="1267" y="774"/>
                    <a:pt x="1257" y="776"/>
                    <a:pt x="1251" y="778"/>
                  </a:cubicBezTo>
                  <a:cubicBezTo>
                    <a:pt x="1236" y="822"/>
                    <a:pt x="1229" y="847"/>
                    <a:pt x="1212" y="908"/>
                  </a:cubicBezTo>
                  <a:cubicBezTo>
                    <a:pt x="1223" y="912"/>
                    <a:pt x="1217" y="910"/>
                    <a:pt x="1224" y="912"/>
                  </a:cubicBezTo>
                  <a:cubicBezTo>
                    <a:pt x="1224" y="917"/>
                    <a:pt x="1227" y="926"/>
                    <a:pt x="1225" y="938"/>
                  </a:cubicBezTo>
                  <a:cubicBezTo>
                    <a:pt x="1224" y="940"/>
                    <a:pt x="1221" y="940"/>
                    <a:pt x="1218" y="942"/>
                  </a:cubicBezTo>
                  <a:cubicBezTo>
                    <a:pt x="1212" y="948"/>
                    <a:pt x="1201" y="958"/>
                    <a:pt x="1197" y="967"/>
                  </a:cubicBezTo>
                  <a:cubicBezTo>
                    <a:pt x="1190" y="1007"/>
                    <a:pt x="1178" y="1048"/>
                    <a:pt x="1171" y="1088"/>
                  </a:cubicBezTo>
                  <a:cubicBezTo>
                    <a:pt x="1186" y="1089"/>
                    <a:pt x="1209" y="1086"/>
                    <a:pt x="1227" y="1085"/>
                  </a:cubicBezTo>
                  <a:cubicBezTo>
                    <a:pt x="1242" y="1091"/>
                    <a:pt x="1243" y="1093"/>
                    <a:pt x="1250" y="1103"/>
                  </a:cubicBezTo>
                  <a:cubicBezTo>
                    <a:pt x="1253" y="1017"/>
                    <a:pt x="1258" y="921"/>
                    <a:pt x="1261" y="835"/>
                  </a:cubicBezTo>
                  <a:cubicBezTo>
                    <a:pt x="1281" y="781"/>
                    <a:pt x="1293" y="763"/>
                    <a:pt x="1341" y="735"/>
                  </a:cubicBezTo>
                  <a:cubicBezTo>
                    <a:pt x="1275" y="594"/>
                    <a:pt x="1211" y="526"/>
                    <a:pt x="1142" y="491"/>
                  </a:cubicBezTo>
                  <a:cubicBezTo>
                    <a:pt x="1124" y="483"/>
                    <a:pt x="1131" y="471"/>
                    <a:pt x="1145" y="470"/>
                  </a:cubicBezTo>
                  <a:cubicBezTo>
                    <a:pt x="1223" y="464"/>
                    <a:pt x="1407" y="650"/>
                    <a:pt x="1428" y="771"/>
                  </a:cubicBezTo>
                  <a:cubicBezTo>
                    <a:pt x="1421" y="823"/>
                    <a:pt x="1413" y="919"/>
                    <a:pt x="1391" y="973"/>
                  </a:cubicBezTo>
                  <a:cubicBezTo>
                    <a:pt x="1384" y="977"/>
                    <a:pt x="1375" y="975"/>
                    <a:pt x="1370" y="969"/>
                  </a:cubicBezTo>
                  <a:cubicBezTo>
                    <a:pt x="1364" y="930"/>
                    <a:pt x="1381" y="877"/>
                    <a:pt x="1368" y="847"/>
                  </a:cubicBezTo>
                  <a:cubicBezTo>
                    <a:pt x="1363" y="833"/>
                    <a:pt x="1348" y="835"/>
                    <a:pt x="1340" y="839"/>
                  </a:cubicBezTo>
                  <a:cubicBezTo>
                    <a:pt x="1321" y="904"/>
                    <a:pt x="1386" y="1024"/>
                    <a:pt x="1396" y="1108"/>
                  </a:cubicBezTo>
                  <a:cubicBezTo>
                    <a:pt x="1370" y="1295"/>
                    <a:pt x="1197" y="1407"/>
                    <a:pt x="1073" y="1435"/>
                  </a:cubicBezTo>
                  <a:cubicBezTo>
                    <a:pt x="1073" y="1444"/>
                    <a:pt x="1074" y="1458"/>
                    <a:pt x="1066" y="1467"/>
                  </a:cubicBezTo>
                  <a:cubicBezTo>
                    <a:pt x="1060" y="1475"/>
                    <a:pt x="1049" y="1488"/>
                    <a:pt x="1036" y="1474"/>
                  </a:cubicBezTo>
                  <a:cubicBezTo>
                    <a:pt x="1032" y="1463"/>
                    <a:pt x="1033" y="1456"/>
                    <a:pt x="1033" y="1443"/>
                  </a:cubicBezTo>
                  <a:cubicBezTo>
                    <a:pt x="961" y="1444"/>
                    <a:pt x="890" y="1448"/>
                    <a:pt x="818" y="1438"/>
                  </a:cubicBezTo>
                  <a:cubicBezTo>
                    <a:pt x="813" y="1452"/>
                    <a:pt x="808" y="1471"/>
                    <a:pt x="799" y="1482"/>
                  </a:cubicBezTo>
                  <a:cubicBezTo>
                    <a:pt x="788" y="1486"/>
                    <a:pt x="780" y="1484"/>
                    <a:pt x="774" y="1476"/>
                  </a:cubicBezTo>
                  <a:cubicBezTo>
                    <a:pt x="772" y="1459"/>
                    <a:pt x="773" y="1452"/>
                    <a:pt x="780" y="1437"/>
                  </a:cubicBezTo>
                  <a:cubicBezTo>
                    <a:pt x="675" y="1427"/>
                    <a:pt x="646" y="1407"/>
                    <a:pt x="576" y="1368"/>
                  </a:cubicBezTo>
                  <a:cubicBezTo>
                    <a:pt x="568" y="1382"/>
                    <a:pt x="565" y="1383"/>
                    <a:pt x="554" y="1388"/>
                  </a:cubicBezTo>
                  <a:cubicBezTo>
                    <a:pt x="537" y="1390"/>
                    <a:pt x="530" y="1382"/>
                    <a:pt x="531" y="1378"/>
                  </a:cubicBezTo>
                  <a:cubicBezTo>
                    <a:pt x="527" y="1373"/>
                    <a:pt x="537" y="1357"/>
                    <a:pt x="541" y="1349"/>
                  </a:cubicBezTo>
                  <a:cubicBezTo>
                    <a:pt x="488" y="1291"/>
                    <a:pt x="444" y="1238"/>
                    <a:pt x="400" y="1166"/>
                  </a:cubicBezTo>
                  <a:cubicBezTo>
                    <a:pt x="360" y="1021"/>
                    <a:pt x="436" y="994"/>
                    <a:pt x="397" y="720"/>
                  </a:cubicBezTo>
                  <a:cubicBezTo>
                    <a:pt x="406" y="682"/>
                    <a:pt x="456" y="649"/>
                    <a:pt x="489" y="622"/>
                  </a:cubicBezTo>
                  <a:cubicBezTo>
                    <a:pt x="497" y="600"/>
                    <a:pt x="485" y="575"/>
                    <a:pt x="471" y="546"/>
                  </a:cubicBezTo>
                  <a:close/>
                  <a:moveTo>
                    <a:pt x="610" y="864"/>
                  </a:moveTo>
                  <a:cubicBezTo>
                    <a:pt x="621" y="830"/>
                    <a:pt x="659" y="788"/>
                    <a:pt x="721" y="794"/>
                  </a:cubicBezTo>
                  <a:cubicBezTo>
                    <a:pt x="708" y="837"/>
                    <a:pt x="688" y="881"/>
                    <a:pt x="682" y="924"/>
                  </a:cubicBezTo>
                  <a:cubicBezTo>
                    <a:pt x="670" y="925"/>
                    <a:pt x="658" y="926"/>
                    <a:pt x="646" y="922"/>
                  </a:cubicBezTo>
                  <a:cubicBezTo>
                    <a:pt x="633" y="907"/>
                    <a:pt x="618" y="886"/>
                    <a:pt x="610" y="864"/>
                  </a:cubicBezTo>
                  <a:close/>
                  <a:moveTo>
                    <a:pt x="580" y="903"/>
                  </a:moveTo>
                  <a:cubicBezTo>
                    <a:pt x="594" y="919"/>
                    <a:pt x="607" y="936"/>
                    <a:pt x="621" y="952"/>
                  </a:cubicBezTo>
                  <a:cubicBezTo>
                    <a:pt x="634" y="960"/>
                    <a:pt x="653" y="958"/>
                    <a:pt x="669" y="958"/>
                  </a:cubicBezTo>
                  <a:cubicBezTo>
                    <a:pt x="653" y="1008"/>
                    <a:pt x="640" y="1058"/>
                    <a:pt x="625" y="1109"/>
                  </a:cubicBezTo>
                  <a:cubicBezTo>
                    <a:pt x="583" y="1107"/>
                    <a:pt x="548" y="1054"/>
                    <a:pt x="548" y="989"/>
                  </a:cubicBezTo>
                  <a:cubicBezTo>
                    <a:pt x="551" y="959"/>
                    <a:pt x="554" y="925"/>
                    <a:pt x="580" y="903"/>
                  </a:cubicBezTo>
                  <a:close/>
                  <a:moveTo>
                    <a:pt x="591" y="1199"/>
                  </a:moveTo>
                  <a:cubicBezTo>
                    <a:pt x="587" y="1223"/>
                    <a:pt x="585" y="1227"/>
                    <a:pt x="576" y="1239"/>
                  </a:cubicBezTo>
                  <a:cubicBezTo>
                    <a:pt x="549" y="1235"/>
                    <a:pt x="539" y="1207"/>
                    <a:pt x="537" y="1197"/>
                  </a:cubicBezTo>
                  <a:cubicBezTo>
                    <a:pt x="544" y="1191"/>
                    <a:pt x="576" y="1190"/>
                    <a:pt x="591" y="1199"/>
                  </a:cubicBezTo>
                  <a:close/>
                  <a:moveTo>
                    <a:pt x="642" y="1159"/>
                  </a:moveTo>
                  <a:cubicBezTo>
                    <a:pt x="661" y="1156"/>
                    <a:pt x="677" y="1157"/>
                    <a:pt x="694" y="1165"/>
                  </a:cubicBezTo>
                  <a:cubicBezTo>
                    <a:pt x="746" y="1217"/>
                    <a:pt x="685" y="1287"/>
                    <a:pt x="645" y="1290"/>
                  </a:cubicBezTo>
                  <a:cubicBezTo>
                    <a:pt x="631" y="1286"/>
                    <a:pt x="621" y="1277"/>
                    <a:pt x="609" y="1268"/>
                  </a:cubicBezTo>
                  <a:cubicBezTo>
                    <a:pt x="613" y="1251"/>
                    <a:pt x="623" y="1226"/>
                    <a:pt x="629" y="1210"/>
                  </a:cubicBezTo>
                  <a:cubicBezTo>
                    <a:pt x="638" y="1209"/>
                    <a:pt x="645" y="1213"/>
                    <a:pt x="654" y="1212"/>
                  </a:cubicBezTo>
                  <a:cubicBezTo>
                    <a:pt x="655" y="1210"/>
                    <a:pt x="675" y="1205"/>
                    <a:pt x="642" y="1159"/>
                  </a:cubicBezTo>
                  <a:close/>
                  <a:moveTo>
                    <a:pt x="726" y="1275"/>
                  </a:moveTo>
                  <a:cubicBezTo>
                    <a:pt x="712" y="1291"/>
                    <a:pt x="704" y="1310"/>
                    <a:pt x="699" y="1324"/>
                  </a:cubicBezTo>
                  <a:cubicBezTo>
                    <a:pt x="717" y="1333"/>
                    <a:pt x="737" y="1332"/>
                    <a:pt x="760" y="1329"/>
                  </a:cubicBezTo>
                  <a:cubicBezTo>
                    <a:pt x="746" y="1321"/>
                    <a:pt x="741" y="1281"/>
                    <a:pt x="726" y="1275"/>
                  </a:cubicBezTo>
                  <a:close/>
                  <a:moveTo>
                    <a:pt x="766" y="1240"/>
                  </a:moveTo>
                  <a:cubicBezTo>
                    <a:pt x="790" y="1244"/>
                    <a:pt x="811" y="1258"/>
                    <a:pt x="829" y="1271"/>
                  </a:cubicBezTo>
                  <a:cubicBezTo>
                    <a:pt x="827" y="1291"/>
                    <a:pt x="829" y="1321"/>
                    <a:pt x="801" y="1332"/>
                  </a:cubicBezTo>
                  <a:cubicBezTo>
                    <a:pt x="791" y="1303"/>
                    <a:pt x="774" y="1269"/>
                    <a:pt x="766" y="1240"/>
                  </a:cubicBezTo>
                  <a:close/>
                  <a:moveTo>
                    <a:pt x="849" y="1153"/>
                  </a:moveTo>
                  <a:cubicBezTo>
                    <a:pt x="856" y="1157"/>
                    <a:pt x="862" y="1162"/>
                    <a:pt x="865" y="1170"/>
                  </a:cubicBezTo>
                  <a:cubicBezTo>
                    <a:pt x="862" y="1182"/>
                    <a:pt x="860" y="1196"/>
                    <a:pt x="849" y="1203"/>
                  </a:cubicBezTo>
                  <a:cubicBezTo>
                    <a:pt x="848" y="1187"/>
                    <a:pt x="847" y="1170"/>
                    <a:pt x="849" y="1153"/>
                  </a:cubicBezTo>
                  <a:close/>
                  <a:moveTo>
                    <a:pt x="894" y="1171"/>
                  </a:moveTo>
                  <a:cubicBezTo>
                    <a:pt x="915" y="1180"/>
                    <a:pt x="945" y="1192"/>
                    <a:pt x="947" y="1210"/>
                  </a:cubicBezTo>
                  <a:cubicBezTo>
                    <a:pt x="954" y="1251"/>
                    <a:pt x="964" y="1270"/>
                    <a:pt x="971" y="1298"/>
                  </a:cubicBezTo>
                  <a:cubicBezTo>
                    <a:pt x="951" y="1323"/>
                    <a:pt x="929" y="1362"/>
                    <a:pt x="841" y="1350"/>
                  </a:cubicBezTo>
                  <a:cubicBezTo>
                    <a:pt x="858" y="1294"/>
                    <a:pt x="877" y="1228"/>
                    <a:pt x="894" y="1171"/>
                  </a:cubicBezTo>
                  <a:close/>
                  <a:moveTo>
                    <a:pt x="798" y="919"/>
                  </a:moveTo>
                  <a:cubicBezTo>
                    <a:pt x="844" y="927"/>
                    <a:pt x="836" y="942"/>
                    <a:pt x="854" y="956"/>
                  </a:cubicBezTo>
                  <a:cubicBezTo>
                    <a:pt x="875" y="962"/>
                    <a:pt x="887" y="964"/>
                    <a:pt x="905" y="966"/>
                  </a:cubicBezTo>
                  <a:cubicBezTo>
                    <a:pt x="892" y="1013"/>
                    <a:pt x="886" y="1063"/>
                    <a:pt x="874" y="1110"/>
                  </a:cubicBezTo>
                  <a:cubicBezTo>
                    <a:pt x="834" y="1079"/>
                    <a:pt x="764" y="1046"/>
                    <a:pt x="798" y="919"/>
                  </a:cubicBezTo>
                  <a:close/>
                  <a:moveTo>
                    <a:pt x="970" y="763"/>
                  </a:moveTo>
                  <a:cubicBezTo>
                    <a:pt x="908" y="750"/>
                    <a:pt x="786" y="825"/>
                    <a:pt x="881" y="919"/>
                  </a:cubicBezTo>
                  <a:cubicBezTo>
                    <a:pt x="892" y="925"/>
                    <a:pt x="908" y="929"/>
                    <a:pt x="921" y="930"/>
                  </a:cubicBezTo>
                  <a:cubicBezTo>
                    <a:pt x="934" y="878"/>
                    <a:pt x="956" y="816"/>
                    <a:pt x="970" y="763"/>
                  </a:cubicBezTo>
                  <a:close/>
                  <a:moveTo>
                    <a:pt x="1219" y="769"/>
                  </a:moveTo>
                  <a:cubicBezTo>
                    <a:pt x="1147" y="789"/>
                    <a:pt x="1085" y="881"/>
                    <a:pt x="1174" y="924"/>
                  </a:cubicBezTo>
                  <a:cubicBezTo>
                    <a:pt x="1187" y="878"/>
                    <a:pt x="1205" y="816"/>
                    <a:pt x="1219" y="769"/>
                  </a:cubicBezTo>
                  <a:close/>
                  <a:moveTo>
                    <a:pt x="1090" y="922"/>
                  </a:moveTo>
                  <a:cubicBezTo>
                    <a:pt x="1117" y="931"/>
                    <a:pt x="1124" y="947"/>
                    <a:pt x="1140" y="955"/>
                  </a:cubicBezTo>
                  <a:cubicBezTo>
                    <a:pt x="1149" y="958"/>
                    <a:pt x="1152" y="960"/>
                    <a:pt x="1165" y="960"/>
                  </a:cubicBezTo>
                  <a:cubicBezTo>
                    <a:pt x="1157" y="1004"/>
                    <a:pt x="1145" y="1050"/>
                    <a:pt x="1137" y="1094"/>
                  </a:cubicBezTo>
                  <a:cubicBezTo>
                    <a:pt x="1122" y="1096"/>
                    <a:pt x="1110" y="1097"/>
                    <a:pt x="1085" y="1092"/>
                  </a:cubicBezTo>
                  <a:cubicBezTo>
                    <a:pt x="1034" y="1066"/>
                    <a:pt x="1063" y="969"/>
                    <a:pt x="1090" y="922"/>
                  </a:cubicBezTo>
                  <a:close/>
                  <a:moveTo>
                    <a:pt x="1087" y="1144"/>
                  </a:moveTo>
                  <a:cubicBezTo>
                    <a:pt x="1107" y="1134"/>
                    <a:pt x="1113" y="1141"/>
                    <a:pt x="1120" y="1150"/>
                  </a:cubicBezTo>
                  <a:cubicBezTo>
                    <a:pt x="1119" y="1166"/>
                    <a:pt x="1114" y="1190"/>
                    <a:pt x="1104" y="1205"/>
                  </a:cubicBezTo>
                  <a:cubicBezTo>
                    <a:pt x="1089" y="1201"/>
                    <a:pt x="1080" y="1176"/>
                    <a:pt x="1078" y="1166"/>
                  </a:cubicBezTo>
                  <a:cubicBezTo>
                    <a:pt x="1079" y="1159"/>
                    <a:pt x="1081" y="1151"/>
                    <a:pt x="1087" y="1144"/>
                  </a:cubicBezTo>
                  <a:close/>
                  <a:moveTo>
                    <a:pt x="1011" y="1316"/>
                  </a:moveTo>
                  <a:cubicBezTo>
                    <a:pt x="1033" y="1292"/>
                    <a:pt x="1067" y="1267"/>
                    <a:pt x="1098" y="1251"/>
                  </a:cubicBezTo>
                  <a:cubicBezTo>
                    <a:pt x="1092" y="1280"/>
                    <a:pt x="1078" y="1318"/>
                    <a:pt x="1067" y="1349"/>
                  </a:cubicBezTo>
                  <a:cubicBezTo>
                    <a:pt x="1048" y="1341"/>
                    <a:pt x="1027" y="1328"/>
                    <a:pt x="1011" y="1316"/>
                  </a:cubicBezTo>
                  <a:close/>
                  <a:moveTo>
                    <a:pt x="1177" y="1133"/>
                  </a:moveTo>
                  <a:cubicBezTo>
                    <a:pt x="1251" y="1085"/>
                    <a:pt x="1313" y="1275"/>
                    <a:pt x="1107" y="1327"/>
                  </a:cubicBezTo>
                  <a:cubicBezTo>
                    <a:pt x="1125" y="1250"/>
                    <a:pt x="1137" y="1205"/>
                    <a:pt x="1146" y="1155"/>
                  </a:cubicBezTo>
                  <a:cubicBezTo>
                    <a:pt x="1155" y="1148"/>
                    <a:pt x="1168" y="1141"/>
                    <a:pt x="1177" y="1133"/>
                  </a:cubicBezTo>
                  <a:close/>
                  <a:moveTo>
                    <a:pt x="1316" y="1008"/>
                  </a:moveTo>
                  <a:cubicBezTo>
                    <a:pt x="1328" y="1034"/>
                    <a:pt x="1357" y="1185"/>
                    <a:pt x="1301" y="1208"/>
                  </a:cubicBezTo>
                  <a:cubicBezTo>
                    <a:pt x="1320" y="1147"/>
                    <a:pt x="1317" y="1067"/>
                    <a:pt x="1316" y="1008"/>
                  </a:cubicBezTo>
                  <a:close/>
                  <a:moveTo>
                    <a:pt x="990" y="1329"/>
                  </a:moveTo>
                  <a:cubicBezTo>
                    <a:pt x="985" y="1336"/>
                    <a:pt x="978" y="1341"/>
                    <a:pt x="970" y="1346"/>
                  </a:cubicBezTo>
                  <a:cubicBezTo>
                    <a:pt x="972" y="1347"/>
                    <a:pt x="973" y="1350"/>
                    <a:pt x="974" y="1351"/>
                  </a:cubicBezTo>
                  <a:cubicBezTo>
                    <a:pt x="982" y="1350"/>
                    <a:pt x="990" y="1344"/>
                    <a:pt x="997" y="1336"/>
                  </a:cubicBezTo>
                  <a:cubicBezTo>
                    <a:pt x="995" y="1332"/>
                    <a:pt x="995" y="1332"/>
                    <a:pt x="990" y="1329"/>
                  </a:cubicBezTo>
                  <a:close/>
                  <a:moveTo>
                    <a:pt x="1304" y="824"/>
                  </a:moveTo>
                  <a:cubicBezTo>
                    <a:pt x="1315" y="814"/>
                    <a:pt x="1333" y="791"/>
                    <a:pt x="1339" y="777"/>
                  </a:cubicBezTo>
                  <a:cubicBezTo>
                    <a:pt x="1348" y="802"/>
                    <a:pt x="1329" y="819"/>
                    <a:pt x="1304" y="8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7343299" y="3660775"/>
              <a:ext cx="1674813" cy="874712"/>
            </a:xfrm>
            <a:custGeom>
              <a:avLst/>
              <a:gdLst>
                <a:gd name="T0" fmla="*/ 124 w 1644"/>
                <a:gd name="T1" fmla="*/ 6 h 859"/>
                <a:gd name="T2" fmla="*/ 2 w 1644"/>
                <a:gd name="T3" fmla="*/ 80 h 859"/>
                <a:gd name="T4" fmla="*/ 158 w 1644"/>
                <a:gd name="T5" fmla="*/ 210 h 859"/>
                <a:gd name="T6" fmla="*/ 76 w 1644"/>
                <a:gd name="T7" fmla="*/ 292 h 859"/>
                <a:gd name="T8" fmla="*/ 46 w 1644"/>
                <a:gd name="T9" fmla="*/ 187 h 859"/>
                <a:gd name="T10" fmla="*/ 44 w 1644"/>
                <a:gd name="T11" fmla="*/ 245 h 859"/>
                <a:gd name="T12" fmla="*/ 144 w 1644"/>
                <a:gd name="T13" fmla="*/ 239 h 859"/>
                <a:gd name="T14" fmla="*/ 77 w 1644"/>
                <a:gd name="T15" fmla="*/ 383 h 859"/>
                <a:gd name="T16" fmla="*/ 230 w 1644"/>
                <a:gd name="T17" fmla="*/ 398 h 859"/>
                <a:gd name="T18" fmla="*/ 173 w 1644"/>
                <a:gd name="T19" fmla="*/ 350 h 859"/>
                <a:gd name="T20" fmla="*/ 261 w 1644"/>
                <a:gd name="T21" fmla="*/ 549 h 859"/>
                <a:gd name="T22" fmla="*/ 210 w 1644"/>
                <a:gd name="T23" fmla="*/ 594 h 859"/>
                <a:gd name="T24" fmla="*/ 250 w 1644"/>
                <a:gd name="T25" fmla="*/ 483 h 859"/>
                <a:gd name="T26" fmla="*/ 326 w 1644"/>
                <a:gd name="T27" fmla="*/ 551 h 859"/>
                <a:gd name="T28" fmla="*/ 309 w 1644"/>
                <a:gd name="T29" fmla="*/ 532 h 859"/>
                <a:gd name="T30" fmla="*/ 253 w 1644"/>
                <a:gd name="T31" fmla="*/ 500 h 859"/>
                <a:gd name="T32" fmla="*/ 221 w 1644"/>
                <a:gd name="T33" fmla="*/ 584 h 859"/>
                <a:gd name="T34" fmla="*/ 250 w 1644"/>
                <a:gd name="T35" fmla="*/ 559 h 859"/>
                <a:gd name="T36" fmla="*/ 338 w 1644"/>
                <a:gd name="T37" fmla="*/ 690 h 859"/>
                <a:gd name="T38" fmla="*/ 417 w 1644"/>
                <a:gd name="T39" fmla="*/ 602 h 859"/>
                <a:gd name="T40" fmla="*/ 349 w 1644"/>
                <a:gd name="T41" fmla="*/ 710 h 859"/>
                <a:gd name="T42" fmla="*/ 434 w 1644"/>
                <a:gd name="T43" fmla="*/ 766 h 859"/>
                <a:gd name="T44" fmla="*/ 434 w 1644"/>
                <a:gd name="T45" fmla="*/ 766 h 859"/>
                <a:gd name="T46" fmla="*/ 665 w 1644"/>
                <a:gd name="T47" fmla="*/ 820 h 859"/>
                <a:gd name="T48" fmla="*/ 575 w 1644"/>
                <a:gd name="T49" fmla="*/ 802 h 859"/>
                <a:gd name="T50" fmla="*/ 593 w 1644"/>
                <a:gd name="T51" fmla="*/ 773 h 859"/>
                <a:gd name="T52" fmla="*/ 644 w 1644"/>
                <a:gd name="T53" fmla="*/ 818 h 859"/>
                <a:gd name="T54" fmla="*/ 751 w 1644"/>
                <a:gd name="T55" fmla="*/ 724 h 859"/>
                <a:gd name="T56" fmla="*/ 852 w 1644"/>
                <a:gd name="T57" fmla="*/ 728 h 859"/>
                <a:gd name="T58" fmla="*/ 763 w 1644"/>
                <a:gd name="T59" fmla="*/ 856 h 859"/>
                <a:gd name="T60" fmla="*/ 936 w 1644"/>
                <a:gd name="T61" fmla="*/ 719 h 859"/>
                <a:gd name="T62" fmla="*/ 984 w 1644"/>
                <a:gd name="T63" fmla="*/ 709 h 859"/>
                <a:gd name="T64" fmla="*/ 1074 w 1644"/>
                <a:gd name="T65" fmla="*/ 781 h 859"/>
                <a:gd name="T66" fmla="*/ 1070 w 1644"/>
                <a:gd name="T67" fmla="*/ 820 h 859"/>
                <a:gd name="T68" fmla="*/ 1227 w 1644"/>
                <a:gd name="T69" fmla="*/ 621 h 859"/>
                <a:gd name="T70" fmla="*/ 1248 w 1644"/>
                <a:gd name="T71" fmla="*/ 672 h 859"/>
                <a:gd name="T72" fmla="*/ 1283 w 1644"/>
                <a:gd name="T73" fmla="*/ 722 h 859"/>
                <a:gd name="T74" fmla="*/ 1299 w 1644"/>
                <a:gd name="T75" fmla="*/ 540 h 859"/>
                <a:gd name="T76" fmla="*/ 1366 w 1644"/>
                <a:gd name="T77" fmla="*/ 556 h 859"/>
                <a:gd name="T78" fmla="*/ 1429 w 1644"/>
                <a:gd name="T79" fmla="*/ 594 h 859"/>
                <a:gd name="T80" fmla="*/ 1349 w 1644"/>
                <a:gd name="T81" fmla="*/ 597 h 859"/>
                <a:gd name="T82" fmla="*/ 1360 w 1644"/>
                <a:gd name="T83" fmla="*/ 662 h 859"/>
                <a:gd name="T84" fmla="*/ 1347 w 1644"/>
                <a:gd name="T85" fmla="*/ 569 h 859"/>
                <a:gd name="T86" fmla="*/ 1309 w 1644"/>
                <a:gd name="T87" fmla="*/ 550 h 859"/>
                <a:gd name="T88" fmla="*/ 1445 w 1644"/>
                <a:gd name="T89" fmla="*/ 504 h 859"/>
                <a:gd name="T90" fmla="*/ 1498 w 1644"/>
                <a:gd name="T91" fmla="*/ 473 h 859"/>
                <a:gd name="T92" fmla="*/ 1467 w 1644"/>
                <a:gd name="T93" fmla="*/ 452 h 859"/>
                <a:gd name="T94" fmla="*/ 1395 w 1644"/>
                <a:gd name="T95" fmla="*/ 483 h 859"/>
                <a:gd name="T96" fmla="*/ 1409 w 1644"/>
                <a:gd name="T97" fmla="*/ 406 h 859"/>
                <a:gd name="T98" fmla="*/ 1421 w 1644"/>
                <a:gd name="T99" fmla="*/ 417 h 859"/>
                <a:gd name="T100" fmla="*/ 1415 w 1644"/>
                <a:gd name="T101" fmla="*/ 471 h 859"/>
                <a:gd name="T102" fmla="*/ 1498 w 1644"/>
                <a:gd name="T103" fmla="*/ 435 h 859"/>
                <a:gd name="T104" fmla="*/ 1483 w 1644"/>
                <a:gd name="T105" fmla="*/ 519 h 859"/>
                <a:gd name="T106" fmla="*/ 1446 w 1644"/>
                <a:gd name="T107" fmla="*/ 333 h 859"/>
                <a:gd name="T108" fmla="*/ 1611 w 1644"/>
                <a:gd name="T109" fmla="*/ 252 h 859"/>
                <a:gd name="T110" fmla="*/ 1505 w 1644"/>
                <a:gd name="T111" fmla="*/ 156 h 859"/>
                <a:gd name="T112" fmla="*/ 1611 w 1644"/>
                <a:gd name="T113" fmla="*/ 252 h 859"/>
                <a:gd name="T114" fmla="*/ 1511 w 1644"/>
                <a:gd name="T115" fmla="*/ 99 h 859"/>
                <a:gd name="T116" fmla="*/ 1519 w 1644"/>
                <a:gd name="T117" fmla="*/ 21 h 859"/>
                <a:gd name="T118" fmla="*/ 1642 w 1644"/>
                <a:gd name="T119" fmla="*/ 84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44" h="859">
                  <a:moveTo>
                    <a:pt x="0" y="62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35" y="109"/>
                    <a:pt x="135" y="109"/>
                    <a:pt x="135" y="109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0" y="62"/>
                    <a:pt x="0" y="62"/>
                    <a:pt x="0" y="62"/>
                  </a:cubicBezTo>
                  <a:close/>
                  <a:moveTo>
                    <a:pt x="74" y="170"/>
                  </a:moveTo>
                  <a:cubicBezTo>
                    <a:pt x="95" y="164"/>
                    <a:pt x="112" y="164"/>
                    <a:pt x="127" y="172"/>
                  </a:cubicBezTo>
                  <a:cubicBezTo>
                    <a:pt x="142" y="179"/>
                    <a:pt x="152" y="192"/>
                    <a:pt x="158" y="210"/>
                  </a:cubicBezTo>
                  <a:cubicBezTo>
                    <a:pt x="161" y="221"/>
                    <a:pt x="161" y="233"/>
                    <a:pt x="159" y="244"/>
                  </a:cubicBezTo>
                  <a:cubicBezTo>
                    <a:pt x="156" y="255"/>
                    <a:pt x="151" y="264"/>
                    <a:pt x="142" y="272"/>
                  </a:cubicBezTo>
                  <a:cubicBezTo>
                    <a:pt x="134" y="280"/>
                    <a:pt x="124" y="286"/>
                    <a:pt x="112" y="290"/>
                  </a:cubicBezTo>
                  <a:cubicBezTo>
                    <a:pt x="99" y="294"/>
                    <a:pt x="87" y="294"/>
                    <a:pt x="76" y="292"/>
                  </a:cubicBezTo>
                  <a:cubicBezTo>
                    <a:pt x="64" y="290"/>
                    <a:pt x="55" y="285"/>
                    <a:pt x="47" y="278"/>
                  </a:cubicBezTo>
                  <a:cubicBezTo>
                    <a:pt x="39" y="270"/>
                    <a:pt x="33" y="260"/>
                    <a:pt x="30" y="249"/>
                  </a:cubicBezTo>
                  <a:cubicBezTo>
                    <a:pt x="27" y="238"/>
                    <a:pt x="26" y="226"/>
                    <a:pt x="29" y="215"/>
                  </a:cubicBezTo>
                  <a:cubicBezTo>
                    <a:pt x="32" y="204"/>
                    <a:pt x="37" y="195"/>
                    <a:pt x="46" y="187"/>
                  </a:cubicBezTo>
                  <a:cubicBezTo>
                    <a:pt x="54" y="179"/>
                    <a:pt x="63" y="173"/>
                    <a:pt x="74" y="170"/>
                  </a:cubicBezTo>
                  <a:close/>
                  <a:moveTo>
                    <a:pt x="79" y="187"/>
                  </a:moveTo>
                  <a:cubicBezTo>
                    <a:pt x="64" y="192"/>
                    <a:pt x="54" y="200"/>
                    <a:pt x="48" y="210"/>
                  </a:cubicBezTo>
                  <a:cubicBezTo>
                    <a:pt x="42" y="221"/>
                    <a:pt x="40" y="233"/>
                    <a:pt x="44" y="245"/>
                  </a:cubicBezTo>
                  <a:cubicBezTo>
                    <a:pt x="48" y="257"/>
                    <a:pt x="55" y="266"/>
                    <a:pt x="66" y="272"/>
                  </a:cubicBezTo>
                  <a:cubicBezTo>
                    <a:pt x="77" y="277"/>
                    <a:pt x="91" y="277"/>
                    <a:pt x="107" y="272"/>
                  </a:cubicBezTo>
                  <a:cubicBezTo>
                    <a:pt x="117" y="269"/>
                    <a:pt x="125" y="265"/>
                    <a:pt x="131" y="259"/>
                  </a:cubicBezTo>
                  <a:cubicBezTo>
                    <a:pt x="138" y="253"/>
                    <a:pt x="142" y="246"/>
                    <a:pt x="144" y="239"/>
                  </a:cubicBezTo>
                  <a:cubicBezTo>
                    <a:pt x="146" y="231"/>
                    <a:pt x="146" y="223"/>
                    <a:pt x="144" y="214"/>
                  </a:cubicBezTo>
                  <a:cubicBezTo>
                    <a:pt x="140" y="202"/>
                    <a:pt x="133" y="194"/>
                    <a:pt x="123" y="188"/>
                  </a:cubicBezTo>
                  <a:cubicBezTo>
                    <a:pt x="112" y="182"/>
                    <a:pt x="98" y="181"/>
                    <a:pt x="79" y="187"/>
                  </a:cubicBezTo>
                  <a:close/>
                  <a:moveTo>
                    <a:pt x="77" y="383"/>
                  </a:moveTo>
                  <a:cubicBezTo>
                    <a:pt x="190" y="322"/>
                    <a:pt x="190" y="322"/>
                    <a:pt x="190" y="322"/>
                  </a:cubicBezTo>
                  <a:cubicBezTo>
                    <a:pt x="198" y="337"/>
                    <a:pt x="198" y="337"/>
                    <a:pt x="198" y="337"/>
                  </a:cubicBezTo>
                  <a:cubicBezTo>
                    <a:pt x="141" y="447"/>
                    <a:pt x="141" y="447"/>
                    <a:pt x="141" y="447"/>
                  </a:cubicBezTo>
                  <a:cubicBezTo>
                    <a:pt x="230" y="398"/>
                    <a:pt x="230" y="398"/>
                    <a:pt x="230" y="398"/>
                  </a:cubicBezTo>
                  <a:cubicBezTo>
                    <a:pt x="238" y="413"/>
                    <a:pt x="238" y="413"/>
                    <a:pt x="238" y="413"/>
                  </a:cubicBezTo>
                  <a:cubicBezTo>
                    <a:pt x="124" y="475"/>
                    <a:pt x="124" y="475"/>
                    <a:pt x="124" y="475"/>
                  </a:cubicBezTo>
                  <a:cubicBezTo>
                    <a:pt x="116" y="459"/>
                    <a:pt x="116" y="459"/>
                    <a:pt x="116" y="459"/>
                  </a:cubicBezTo>
                  <a:cubicBezTo>
                    <a:pt x="173" y="350"/>
                    <a:pt x="173" y="350"/>
                    <a:pt x="173" y="350"/>
                  </a:cubicBezTo>
                  <a:cubicBezTo>
                    <a:pt x="84" y="398"/>
                    <a:pt x="84" y="398"/>
                    <a:pt x="84" y="398"/>
                  </a:cubicBezTo>
                  <a:cubicBezTo>
                    <a:pt x="77" y="383"/>
                    <a:pt x="77" y="383"/>
                    <a:pt x="77" y="383"/>
                  </a:cubicBezTo>
                  <a:close/>
                  <a:moveTo>
                    <a:pt x="250" y="559"/>
                  </a:moveTo>
                  <a:cubicBezTo>
                    <a:pt x="261" y="549"/>
                    <a:pt x="261" y="549"/>
                    <a:pt x="261" y="549"/>
                  </a:cubicBezTo>
                  <a:cubicBezTo>
                    <a:pt x="296" y="592"/>
                    <a:pt x="296" y="592"/>
                    <a:pt x="296" y="592"/>
                  </a:cubicBezTo>
                  <a:cubicBezTo>
                    <a:pt x="260" y="623"/>
                    <a:pt x="260" y="623"/>
                    <a:pt x="260" y="623"/>
                  </a:cubicBezTo>
                  <a:cubicBezTo>
                    <a:pt x="249" y="621"/>
                    <a:pt x="240" y="617"/>
                    <a:pt x="232" y="613"/>
                  </a:cubicBezTo>
                  <a:cubicBezTo>
                    <a:pt x="223" y="608"/>
                    <a:pt x="216" y="602"/>
                    <a:pt x="210" y="594"/>
                  </a:cubicBezTo>
                  <a:cubicBezTo>
                    <a:pt x="202" y="585"/>
                    <a:pt x="197" y="574"/>
                    <a:pt x="194" y="562"/>
                  </a:cubicBezTo>
                  <a:cubicBezTo>
                    <a:pt x="192" y="551"/>
                    <a:pt x="193" y="539"/>
                    <a:pt x="197" y="529"/>
                  </a:cubicBezTo>
                  <a:cubicBezTo>
                    <a:pt x="202" y="518"/>
                    <a:pt x="209" y="508"/>
                    <a:pt x="218" y="500"/>
                  </a:cubicBezTo>
                  <a:cubicBezTo>
                    <a:pt x="228" y="492"/>
                    <a:pt x="239" y="486"/>
                    <a:pt x="250" y="483"/>
                  </a:cubicBezTo>
                  <a:cubicBezTo>
                    <a:pt x="262" y="480"/>
                    <a:pt x="273" y="481"/>
                    <a:pt x="283" y="485"/>
                  </a:cubicBezTo>
                  <a:cubicBezTo>
                    <a:pt x="294" y="489"/>
                    <a:pt x="303" y="496"/>
                    <a:pt x="311" y="506"/>
                  </a:cubicBezTo>
                  <a:cubicBezTo>
                    <a:pt x="317" y="513"/>
                    <a:pt x="321" y="521"/>
                    <a:pt x="324" y="529"/>
                  </a:cubicBezTo>
                  <a:cubicBezTo>
                    <a:pt x="327" y="537"/>
                    <a:pt x="327" y="544"/>
                    <a:pt x="326" y="551"/>
                  </a:cubicBezTo>
                  <a:cubicBezTo>
                    <a:pt x="324" y="558"/>
                    <a:pt x="321" y="565"/>
                    <a:pt x="316" y="572"/>
                  </a:cubicBezTo>
                  <a:cubicBezTo>
                    <a:pt x="303" y="563"/>
                    <a:pt x="303" y="563"/>
                    <a:pt x="303" y="563"/>
                  </a:cubicBezTo>
                  <a:cubicBezTo>
                    <a:pt x="306" y="557"/>
                    <a:pt x="309" y="552"/>
                    <a:pt x="310" y="547"/>
                  </a:cubicBezTo>
                  <a:cubicBezTo>
                    <a:pt x="311" y="543"/>
                    <a:pt x="311" y="538"/>
                    <a:pt x="309" y="532"/>
                  </a:cubicBezTo>
                  <a:cubicBezTo>
                    <a:pt x="307" y="526"/>
                    <a:pt x="304" y="521"/>
                    <a:pt x="300" y="516"/>
                  </a:cubicBezTo>
                  <a:cubicBezTo>
                    <a:pt x="295" y="510"/>
                    <a:pt x="290" y="505"/>
                    <a:pt x="284" y="502"/>
                  </a:cubicBezTo>
                  <a:cubicBezTo>
                    <a:pt x="279" y="499"/>
                    <a:pt x="274" y="498"/>
                    <a:pt x="268" y="498"/>
                  </a:cubicBezTo>
                  <a:cubicBezTo>
                    <a:pt x="263" y="498"/>
                    <a:pt x="258" y="498"/>
                    <a:pt x="253" y="500"/>
                  </a:cubicBezTo>
                  <a:cubicBezTo>
                    <a:pt x="245" y="502"/>
                    <a:pt x="238" y="507"/>
                    <a:pt x="230" y="513"/>
                  </a:cubicBezTo>
                  <a:cubicBezTo>
                    <a:pt x="222" y="520"/>
                    <a:pt x="216" y="528"/>
                    <a:pt x="212" y="536"/>
                  </a:cubicBezTo>
                  <a:cubicBezTo>
                    <a:pt x="209" y="545"/>
                    <a:pt x="208" y="553"/>
                    <a:pt x="210" y="561"/>
                  </a:cubicBezTo>
                  <a:cubicBezTo>
                    <a:pt x="212" y="570"/>
                    <a:pt x="216" y="577"/>
                    <a:pt x="221" y="584"/>
                  </a:cubicBezTo>
                  <a:cubicBezTo>
                    <a:pt x="226" y="589"/>
                    <a:pt x="232" y="594"/>
                    <a:pt x="238" y="598"/>
                  </a:cubicBezTo>
                  <a:cubicBezTo>
                    <a:pt x="245" y="601"/>
                    <a:pt x="251" y="604"/>
                    <a:pt x="256" y="604"/>
                  </a:cubicBezTo>
                  <a:cubicBezTo>
                    <a:pt x="274" y="589"/>
                    <a:pt x="274" y="589"/>
                    <a:pt x="274" y="589"/>
                  </a:cubicBezTo>
                  <a:cubicBezTo>
                    <a:pt x="250" y="559"/>
                    <a:pt x="250" y="559"/>
                    <a:pt x="250" y="559"/>
                  </a:cubicBezTo>
                  <a:close/>
                  <a:moveTo>
                    <a:pt x="322" y="651"/>
                  </a:moveTo>
                  <a:cubicBezTo>
                    <a:pt x="336" y="657"/>
                    <a:pt x="336" y="657"/>
                    <a:pt x="336" y="657"/>
                  </a:cubicBezTo>
                  <a:cubicBezTo>
                    <a:pt x="331" y="666"/>
                    <a:pt x="328" y="673"/>
                    <a:pt x="329" y="678"/>
                  </a:cubicBezTo>
                  <a:cubicBezTo>
                    <a:pt x="330" y="683"/>
                    <a:pt x="333" y="687"/>
                    <a:pt x="338" y="690"/>
                  </a:cubicBezTo>
                  <a:cubicBezTo>
                    <a:pt x="341" y="692"/>
                    <a:pt x="345" y="694"/>
                    <a:pt x="349" y="694"/>
                  </a:cubicBezTo>
                  <a:cubicBezTo>
                    <a:pt x="352" y="694"/>
                    <a:pt x="355" y="693"/>
                    <a:pt x="358" y="690"/>
                  </a:cubicBezTo>
                  <a:cubicBezTo>
                    <a:pt x="361" y="688"/>
                    <a:pt x="365" y="684"/>
                    <a:pt x="369" y="678"/>
                  </a:cubicBezTo>
                  <a:cubicBezTo>
                    <a:pt x="417" y="602"/>
                    <a:pt x="417" y="602"/>
                    <a:pt x="417" y="602"/>
                  </a:cubicBezTo>
                  <a:cubicBezTo>
                    <a:pt x="431" y="611"/>
                    <a:pt x="431" y="611"/>
                    <a:pt x="431" y="611"/>
                  </a:cubicBezTo>
                  <a:cubicBezTo>
                    <a:pt x="383" y="686"/>
                    <a:pt x="383" y="686"/>
                    <a:pt x="383" y="686"/>
                  </a:cubicBezTo>
                  <a:cubicBezTo>
                    <a:pt x="377" y="695"/>
                    <a:pt x="372" y="702"/>
                    <a:pt x="366" y="705"/>
                  </a:cubicBezTo>
                  <a:cubicBezTo>
                    <a:pt x="361" y="709"/>
                    <a:pt x="355" y="711"/>
                    <a:pt x="349" y="710"/>
                  </a:cubicBezTo>
                  <a:cubicBezTo>
                    <a:pt x="342" y="710"/>
                    <a:pt x="336" y="707"/>
                    <a:pt x="329" y="703"/>
                  </a:cubicBezTo>
                  <a:cubicBezTo>
                    <a:pt x="320" y="697"/>
                    <a:pt x="315" y="689"/>
                    <a:pt x="313" y="680"/>
                  </a:cubicBezTo>
                  <a:cubicBezTo>
                    <a:pt x="312" y="671"/>
                    <a:pt x="314" y="662"/>
                    <a:pt x="322" y="651"/>
                  </a:cubicBezTo>
                  <a:close/>
                  <a:moveTo>
                    <a:pt x="434" y="766"/>
                  </a:moveTo>
                  <a:cubicBezTo>
                    <a:pt x="492" y="649"/>
                    <a:pt x="492" y="649"/>
                    <a:pt x="492" y="649"/>
                  </a:cubicBezTo>
                  <a:cubicBezTo>
                    <a:pt x="508" y="657"/>
                    <a:pt x="508" y="657"/>
                    <a:pt x="508" y="657"/>
                  </a:cubicBezTo>
                  <a:cubicBezTo>
                    <a:pt x="449" y="774"/>
                    <a:pt x="449" y="774"/>
                    <a:pt x="449" y="774"/>
                  </a:cubicBezTo>
                  <a:cubicBezTo>
                    <a:pt x="434" y="766"/>
                    <a:pt x="434" y="766"/>
                    <a:pt x="434" y="766"/>
                  </a:cubicBezTo>
                  <a:close/>
                  <a:moveTo>
                    <a:pt x="674" y="713"/>
                  </a:moveTo>
                  <a:cubicBezTo>
                    <a:pt x="691" y="716"/>
                    <a:pt x="691" y="716"/>
                    <a:pt x="691" y="716"/>
                  </a:cubicBezTo>
                  <a:cubicBezTo>
                    <a:pt x="676" y="791"/>
                    <a:pt x="676" y="791"/>
                    <a:pt x="676" y="791"/>
                  </a:cubicBezTo>
                  <a:cubicBezTo>
                    <a:pt x="673" y="803"/>
                    <a:pt x="669" y="813"/>
                    <a:pt x="665" y="820"/>
                  </a:cubicBezTo>
                  <a:cubicBezTo>
                    <a:pt x="660" y="827"/>
                    <a:pt x="654" y="832"/>
                    <a:pt x="646" y="835"/>
                  </a:cubicBezTo>
                  <a:cubicBezTo>
                    <a:pt x="637" y="839"/>
                    <a:pt x="627" y="839"/>
                    <a:pt x="615" y="836"/>
                  </a:cubicBezTo>
                  <a:cubicBezTo>
                    <a:pt x="603" y="834"/>
                    <a:pt x="594" y="830"/>
                    <a:pt x="587" y="824"/>
                  </a:cubicBezTo>
                  <a:cubicBezTo>
                    <a:pt x="580" y="818"/>
                    <a:pt x="576" y="811"/>
                    <a:pt x="575" y="802"/>
                  </a:cubicBezTo>
                  <a:cubicBezTo>
                    <a:pt x="573" y="794"/>
                    <a:pt x="574" y="783"/>
                    <a:pt x="577" y="769"/>
                  </a:cubicBezTo>
                  <a:cubicBezTo>
                    <a:pt x="592" y="695"/>
                    <a:pt x="592" y="695"/>
                    <a:pt x="592" y="695"/>
                  </a:cubicBezTo>
                  <a:cubicBezTo>
                    <a:pt x="609" y="698"/>
                    <a:pt x="609" y="698"/>
                    <a:pt x="609" y="698"/>
                  </a:cubicBezTo>
                  <a:cubicBezTo>
                    <a:pt x="593" y="773"/>
                    <a:pt x="593" y="773"/>
                    <a:pt x="593" y="773"/>
                  </a:cubicBezTo>
                  <a:cubicBezTo>
                    <a:pt x="591" y="784"/>
                    <a:pt x="590" y="792"/>
                    <a:pt x="591" y="798"/>
                  </a:cubicBezTo>
                  <a:cubicBezTo>
                    <a:pt x="592" y="804"/>
                    <a:pt x="595" y="808"/>
                    <a:pt x="599" y="812"/>
                  </a:cubicBezTo>
                  <a:cubicBezTo>
                    <a:pt x="603" y="816"/>
                    <a:pt x="609" y="819"/>
                    <a:pt x="616" y="821"/>
                  </a:cubicBezTo>
                  <a:cubicBezTo>
                    <a:pt x="629" y="823"/>
                    <a:pt x="638" y="822"/>
                    <a:pt x="644" y="818"/>
                  </a:cubicBezTo>
                  <a:cubicBezTo>
                    <a:pt x="651" y="813"/>
                    <a:pt x="656" y="803"/>
                    <a:pt x="659" y="787"/>
                  </a:cubicBezTo>
                  <a:cubicBezTo>
                    <a:pt x="674" y="713"/>
                    <a:pt x="674" y="713"/>
                    <a:pt x="674" y="713"/>
                  </a:cubicBezTo>
                  <a:close/>
                  <a:moveTo>
                    <a:pt x="747" y="856"/>
                  </a:moveTo>
                  <a:cubicBezTo>
                    <a:pt x="751" y="724"/>
                    <a:pt x="751" y="724"/>
                    <a:pt x="751" y="724"/>
                  </a:cubicBezTo>
                  <a:cubicBezTo>
                    <a:pt x="768" y="725"/>
                    <a:pt x="768" y="725"/>
                    <a:pt x="768" y="725"/>
                  </a:cubicBezTo>
                  <a:cubicBezTo>
                    <a:pt x="833" y="830"/>
                    <a:pt x="833" y="830"/>
                    <a:pt x="833" y="830"/>
                  </a:cubicBezTo>
                  <a:cubicBezTo>
                    <a:pt x="836" y="727"/>
                    <a:pt x="836" y="727"/>
                    <a:pt x="836" y="727"/>
                  </a:cubicBezTo>
                  <a:cubicBezTo>
                    <a:pt x="852" y="728"/>
                    <a:pt x="852" y="728"/>
                    <a:pt x="852" y="728"/>
                  </a:cubicBezTo>
                  <a:cubicBezTo>
                    <a:pt x="848" y="859"/>
                    <a:pt x="848" y="859"/>
                    <a:pt x="848" y="859"/>
                  </a:cubicBezTo>
                  <a:cubicBezTo>
                    <a:pt x="830" y="859"/>
                    <a:pt x="830" y="859"/>
                    <a:pt x="830" y="859"/>
                  </a:cubicBezTo>
                  <a:cubicBezTo>
                    <a:pt x="766" y="753"/>
                    <a:pt x="766" y="753"/>
                    <a:pt x="766" y="753"/>
                  </a:cubicBezTo>
                  <a:cubicBezTo>
                    <a:pt x="763" y="856"/>
                    <a:pt x="763" y="856"/>
                    <a:pt x="763" y="856"/>
                  </a:cubicBezTo>
                  <a:cubicBezTo>
                    <a:pt x="747" y="856"/>
                    <a:pt x="747" y="856"/>
                    <a:pt x="747" y="856"/>
                  </a:cubicBezTo>
                  <a:close/>
                  <a:moveTo>
                    <a:pt x="935" y="851"/>
                  </a:moveTo>
                  <a:cubicBezTo>
                    <a:pt x="919" y="721"/>
                    <a:pt x="919" y="721"/>
                    <a:pt x="919" y="721"/>
                  </a:cubicBezTo>
                  <a:cubicBezTo>
                    <a:pt x="936" y="719"/>
                    <a:pt x="936" y="719"/>
                    <a:pt x="936" y="719"/>
                  </a:cubicBezTo>
                  <a:cubicBezTo>
                    <a:pt x="951" y="849"/>
                    <a:pt x="951" y="849"/>
                    <a:pt x="951" y="849"/>
                  </a:cubicBezTo>
                  <a:cubicBezTo>
                    <a:pt x="935" y="851"/>
                    <a:pt x="935" y="851"/>
                    <a:pt x="935" y="851"/>
                  </a:cubicBezTo>
                  <a:close/>
                  <a:moveTo>
                    <a:pt x="1070" y="820"/>
                  </a:moveTo>
                  <a:cubicBezTo>
                    <a:pt x="984" y="709"/>
                    <a:pt x="984" y="709"/>
                    <a:pt x="984" y="709"/>
                  </a:cubicBezTo>
                  <a:cubicBezTo>
                    <a:pt x="1002" y="704"/>
                    <a:pt x="1002" y="704"/>
                    <a:pt x="1002" y="704"/>
                  </a:cubicBezTo>
                  <a:cubicBezTo>
                    <a:pt x="1061" y="785"/>
                    <a:pt x="1061" y="785"/>
                    <a:pt x="1061" y="785"/>
                  </a:cubicBezTo>
                  <a:cubicBezTo>
                    <a:pt x="1066" y="791"/>
                    <a:pt x="1070" y="798"/>
                    <a:pt x="1074" y="803"/>
                  </a:cubicBezTo>
                  <a:cubicBezTo>
                    <a:pt x="1074" y="796"/>
                    <a:pt x="1074" y="788"/>
                    <a:pt x="1074" y="781"/>
                  </a:cubicBezTo>
                  <a:cubicBezTo>
                    <a:pt x="1080" y="679"/>
                    <a:pt x="1080" y="679"/>
                    <a:pt x="1080" y="679"/>
                  </a:cubicBezTo>
                  <a:cubicBezTo>
                    <a:pt x="1097" y="674"/>
                    <a:pt x="1097" y="674"/>
                    <a:pt x="1097" y="674"/>
                  </a:cubicBezTo>
                  <a:cubicBezTo>
                    <a:pt x="1086" y="815"/>
                    <a:pt x="1086" y="815"/>
                    <a:pt x="1086" y="815"/>
                  </a:cubicBezTo>
                  <a:cubicBezTo>
                    <a:pt x="1070" y="820"/>
                    <a:pt x="1070" y="820"/>
                    <a:pt x="1070" y="820"/>
                  </a:cubicBezTo>
                  <a:close/>
                  <a:moveTo>
                    <a:pt x="1198" y="768"/>
                  </a:moveTo>
                  <a:cubicBezTo>
                    <a:pt x="1138" y="652"/>
                    <a:pt x="1138" y="652"/>
                    <a:pt x="1138" y="652"/>
                  </a:cubicBezTo>
                  <a:cubicBezTo>
                    <a:pt x="1220" y="607"/>
                    <a:pt x="1220" y="607"/>
                    <a:pt x="1220" y="607"/>
                  </a:cubicBezTo>
                  <a:cubicBezTo>
                    <a:pt x="1227" y="621"/>
                    <a:pt x="1227" y="621"/>
                    <a:pt x="1227" y="621"/>
                  </a:cubicBezTo>
                  <a:cubicBezTo>
                    <a:pt x="1160" y="657"/>
                    <a:pt x="1160" y="657"/>
                    <a:pt x="1160" y="657"/>
                  </a:cubicBezTo>
                  <a:cubicBezTo>
                    <a:pt x="1178" y="693"/>
                    <a:pt x="1178" y="693"/>
                    <a:pt x="1178" y="693"/>
                  </a:cubicBezTo>
                  <a:cubicBezTo>
                    <a:pt x="1241" y="659"/>
                    <a:pt x="1241" y="659"/>
                    <a:pt x="1241" y="659"/>
                  </a:cubicBezTo>
                  <a:cubicBezTo>
                    <a:pt x="1248" y="672"/>
                    <a:pt x="1248" y="672"/>
                    <a:pt x="1248" y="672"/>
                  </a:cubicBezTo>
                  <a:cubicBezTo>
                    <a:pt x="1185" y="706"/>
                    <a:pt x="1185" y="706"/>
                    <a:pt x="1185" y="706"/>
                  </a:cubicBezTo>
                  <a:cubicBezTo>
                    <a:pt x="1206" y="746"/>
                    <a:pt x="1206" y="746"/>
                    <a:pt x="1206" y="746"/>
                  </a:cubicBezTo>
                  <a:cubicBezTo>
                    <a:pt x="1276" y="708"/>
                    <a:pt x="1276" y="708"/>
                    <a:pt x="1276" y="708"/>
                  </a:cubicBezTo>
                  <a:cubicBezTo>
                    <a:pt x="1283" y="722"/>
                    <a:pt x="1283" y="722"/>
                    <a:pt x="1283" y="722"/>
                  </a:cubicBezTo>
                  <a:cubicBezTo>
                    <a:pt x="1198" y="768"/>
                    <a:pt x="1198" y="768"/>
                    <a:pt x="1198" y="768"/>
                  </a:cubicBezTo>
                  <a:close/>
                  <a:moveTo>
                    <a:pt x="1347" y="675"/>
                  </a:moveTo>
                  <a:cubicBezTo>
                    <a:pt x="1258" y="580"/>
                    <a:pt x="1258" y="580"/>
                    <a:pt x="1258" y="580"/>
                  </a:cubicBezTo>
                  <a:cubicBezTo>
                    <a:pt x="1299" y="540"/>
                    <a:pt x="1299" y="540"/>
                    <a:pt x="1299" y="540"/>
                  </a:cubicBezTo>
                  <a:cubicBezTo>
                    <a:pt x="1307" y="532"/>
                    <a:pt x="1314" y="526"/>
                    <a:pt x="1320" y="524"/>
                  </a:cubicBezTo>
                  <a:cubicBezTo>
                    <a:pt x="1326" y="521"/>
                    <a:pt x="1332" y="521"/>
                    <a:pt x="1339" y="523"/>
                  </a:cubicBezTo>
                  <a:cubicBezTo>
                    <a:pt x="1346" y="524"/>
                    <a:pt x="1351" y="528"/>
                    <a:pt x="1356" y="533"/>
                  </a:cubicBezTo>
                  <a:cubicBezTo>
                    <a:pt x="1363" y="540"/>
                    <a:pt x="1366" y="547"/>
                    <a:pt x="1366" y="556"/>
                  </a:cubicBezTo>
                  <a:cubicBezTo>
                    <a:pt x="1366" y="565"/>
                    <a:pt x="1362" y="574"/>
                    <a:pt x="1355" y="584"/>
                  </a:cubicBezTo>
                  <a:cubicBezTo>
                    <a:pt x="1359" y="583"/>
                    <a:pt x="1363" y="582"/>
                    <a:pt x="1366" y="582"/>
                  </a:cubicBezTo>
                  <a:cubicBezTo>
                    <a:pt x="1373" y="582"/>
                    <a:pt x="1381" y="582"/>
                    <a:pt x="1388" y="584"/>
                  </a:cubicBezTo>
                  <a:cubicBezTo>
                    <a:pt x="1429" y="594"/>
                    <a:pt x="1429" y="594"/>
                    <a:pt x="1429" y="594"/>
                  </a:cubicBezTo>
                  <a:cubicBezTo>
                    <a:pt x="1414" y="609"/>
                    <a:pt x="1414" y="609"/>
                    <a:pt x="1414" y="609"/>
                  </a:cubicBezTo>
                  <a:cubicBezTo>
                    <a:pt x="1383" y="602"/>
                    <a:pt x="1383" y="602"/>
                    <a:pt x="1383" y="602"/>
                  </a:cubicBezTo>
                  <a:cubicBezTo>
                    <a:pt x="1374" y="600"/>
                    <a:pt x="1367" y="598"/>
                    <a:pt x="1362" y="598"/>
                  </a:cubicBezTo>
                  <a:cubicBezTo>
                    <a:pt x="1356" y="597"/>
                    <a:pt x="1352" y="597"/>
                    <a:pt x="1349" y="597"/>
                  </a:cubicBezTo>
                  <a:cubicBezTo>
                    <a:pt x="1346" y="598"/>
                    <a:pt x="1344" y="599"/>
                    <a:pt x="1341" y="600"/>
                  </a:cubicBezTo>
                  <a:cubicBezTo>
                    <a:pt x="1340" y="601"/>
                    <a:pt x="1337" y="603"/>
                    <a:pt x="1334" y="607"/>
                  </a:cubicBezTo>
                  <a:cubicBezTo>
                    <a:pt x="1320" y="621"/>
                    <a:pt x="1320" y="621"/>
                    <a:pt x="1320" y="621"/>
                  </a:cubicBezTo>
                  <a:cubicBezTo>
                    <a:pt x="1360" y="662"/>
                    <a:pt x="1360" y="662"/>
                    <a:pt x="1360" y="662"/>
                  </a:cubicBezTo>
                  <a:cubicBezTo>
                    <a:pt x="1347" y="675"/>
                    <a:pt x="1347" y="675"/>
                    <a:pt x="1347" y="675"/>
                  </a:cubicBezTo>
                  <a:close/>
                  <a:moveTo>
                    <a:pt x="1310" y="610"/>
                  </a:moveTo>
                  <a:cubicBezTo>
                    <a:pt x="1336" y="584"/>
                    <a:pt x="1336" y="584"/>
                    <a:pt x="1336" y="584"/>
                  </a:cubicBezTo>
                  <a:cubicBezTo>
                    <a:pt x="1342" y="578"/>
                    <a:pt x="1345" y="573"/>
                    <a:pt x="1347" y="569"/>
                  </a:cubicBezTo>
                  <a:cubicBezTo>
                    <a:pt x="1349" y="565"/>
                    <a:pt x="1350" y="561"/>
                    <a:pt x="1349" y="556"/>
                  </a:cubicBezTo>
                  <a:cubicBezTo>
                    <a:pt x="1348" y="552"/>
                    <a:pt x="1347" y="549"/>
                    <a:pt x="1344" y="545"/>
                  </a:cubicBezTo>
                  <a:cubicBezTo>
                    <a:pt x="1339" y="541"/>
                    <a:pt x="1334" y="539"/>
                    <a:pt x="1329" y="539"/>
                  </a:cubicBezTo>
                  <a:cubicBezTo>
                    <a:pt x="1323" y="539"/>
                    <a:pt x="1316" y="543"/>
                    <a:pt x="1309" y="550"/>
                  </a:cubicBezTo>
                  <a:cubicBezTo>
                    <a:pt x="1280" y="578"/>
                    <a:pt x="1280" y="578"/>
                    <a:pt x="1280" y="578"/>
                  </a:cubicBezTo>
                  <a:cubicBezTo>
                    <a:pt x="1310" y="610"/>
                    <a:pt x="1310" y="610"/>
                    <a:pt x="1310" y="610"/>
                  </a:cubicBezTo>
                  <a:close/>
                  <a:moveTo>
                    <a:pt x="1437" y="518"/>
                  </a:moveTo>
                  <a:cubicBezTo>
                    <a:pt x="1445" y="504"/>
                    <a:pt x="1445" y="504"/>
                    <a:pt x="1445" y="504"/>
                  </a:cubicBezTo>
                  <a:cubicBezTo>
                    <a:pt x="1450" y="507"/>
                    <a:pt x="1456" y="509"/>
                    <a:pt x="1461" y="509"/>
                  </a:cubicBezTo>
                  <a:cubicBezTo>
                    <a:pt x="1466" y="509"/>
                    <a:pt x="1471" y="507"/>
                    <a:pt x="1476" y="503"/>
                  </a:cubicBezTo>
                  <a:cubicBezTo>
                    <a:pt x="1482" y="500"/>
                    <a:pt x="1486" y="495"/>
                    <a:pt x="1490" y="489"/>
                  </a:cubicBezTo>
                  <a:cubicBezTo>
                    <a:pt x="1494" y="483"/>
                    <a:pt x="1496" y="478"/>
                    <a:pt x="1498" y="473"/>
                  </a:cubicBezTo>
                  <a:cubicBezTo>
                    <a:pt x="1499" y="467"/>
                    <a:pt x="1499" y="463"/>
                    <a:pt x="1497" y="459"/>
                  </a:cubicBezTo>
                  <a:cubicBezTo>
                    <a:pt x="1496" y="455"/>
                    <a:pt x="1493" y="452"/>
                    <a:pt x="1490" y="449"/>
                  </a:cubicBezTo>
                  <a:cubicBezTo>
                    <a:pt x="1487" y="447"/>
                    <a:pt x="1483" y="446"/>
                    <a:pt x="1479" y="446"/>
                  </a:cubicBezTo>
                  <a:cubicBezTo>
                    <a:pt x="1476" y="447"/>
                    <a:pt x="1471" y="448"/>
                    <a:pt x="1467" y="452"/>
                  </a:cubicBezTo>
                  <a:cubicBezTo>
                    <a:pt x="1464" y="454"/>
                    <a:pt x="1458" y="459"/>
                    <a:pt x="1449" y="468"/>
                  </a:cubicBezTo>
                  <a:cubicBezTo>
                    <a:pt x="1440" y="476"/>
                    <a:pt x="1433" y="481"/>
                    <a:pt x="1428" y="484"/>
                  </a:cubicBezTo>
                  <a:cubicBezTo>
                    <a:pt x="1422" y="487"/>
                    <a:pt x="1416" y="489"/>
                    <a:pt x="1410" y="489"/>
                  </a:cubicBezTo>
                  <a:cubicBezTo>
                    <a:pt x="1405" y="489"/>
                    <a:pt x="1400" y="487"/>
                    <a:pt x="1395" y="483"/>
                  </a:cubicBezTo>
                  <a:cubicBezTo>
                    <a:pt x="1389" y="480"/>
                    <a:pt x="1385" y="475"/>
                    <a:pt x="1383" y="468"/>
                  </a:cubicBezTo>
                  <a:cubicBezTo>
                    <a:pt x="1380" y="462"/>
                    <a:pt x="1379" y="455"/>
                    <a:pt x="1381" y="447"/>
                  </a:cubicBezTo>
                  <a:cubicBezTo>
                    <a:pt x="1383" y="440"/>
                    <a:pt x="1386" y="432"/>
                    <a:pt x="1391" y="425"/>
                  </a:cubicBezTo>
                  <a:cubicBezTo>
                    <a:pt x="1396" y="417"/>
                    <a:pt x="1402" y="411"/>
                    <a:pt x="1409" y="406"/>
                  </a:cubicBezTo>
                  <a:cubicBezTo>
                    <a:pt x="1415" y="402"/>
                    <a:pt x="1422" y="400"/>
                    <a:pt x="1429" y="400"/>
                  </a:cubicBezTo>
                  <a:cubicBezTo>
                    <a:pt x="1436" y="400"/>
                    <a:pt x="1443" y="402"/>
                    <a:pt x="1449" y="406"/>
                  </a:cubicBezTo>
                  <a:cubicBezTo>
                    <a:pt x="1441" y="420"/>
                    <a:pt x="1441" y="420"/>
                    <a:pt x="1441" y="420"/>
                  </a:cubicBezTo>
                  <a:cubicBezTo>
                    <a:pt x="1434" y="417"/>
                    <a:pt x="1427" y="416"/>
                    <a:pt x="1421" y="417"/>
                  </a:cubicBezTo>
                  <a:cubicBezTo>
                    <a:pt x="1415" y="419"/>
                    <a:pt x="1409" y="424"/>
                    <a:pt x="1403" y="433"/>
                  </a:cubicBezTo>
                  <a:cubicBezTo>
                    <a:pt x="1398" y="442"/>
                    <a:pt x="1395" y="449"/>
                    <a:pt x="1395" y="455"/>
                  </a:cubicBezTo>
                  <a:cubicBezTo>
                    <a:pt x="1396" y="461"/>
                    <a:pt x="1398" y="466"/>
                    <a:pt x="1403" y="469"/>
                  </a:cubicBezTo>
                  <a:cubicBezTo>
                    <a:pt x="1407" y="472"/>
                    <a:pt x="1411" y="472"/>
                    <a:pt x="1415" y="471"/>
                  </a:cubicBezTo>
                  <a:cubicBezTo>
                    <a:pt x="1419" y="470"/>
                    <a:pt x="1427" y="465"/>
                    <a:pt x="1437" y="455"/>
                  </a:cubicBezTo>
                  <a:cubicBezTo>
                    <a:pt x="1447" y="445"/>
                    <a:pt x="1455" y="438"/>
                    <a:pt x="1460" y="435"/>
                  </a:cubicBezTo>
                  <a:cubicBezTo>
                    <a:pt x="1467" y="431"/>
                    <a:pt x="1474" y="429"/>
                    <a:pt x="1480" y="429"/>
                  </a:cubicBezTo>
                  <a:cubicBezTo>
                    <a:pt x="1486" y="429"/>
                    <a:pt x="1492" y="431"/>
                    <a:pt x="1498" y="435"/>
                  </a:cubicBezTo>
                  <a:cubicBezTo>
                    <a:pt x="1504" y="439"/>
                    <a:pt x="1508" y="444"/>
                    <a:pt x="1511" y="451"/>
                  </a:cubicBezTo>
                  <a:cubicBezTo>
                    <a:pt x="1514" y="457"/>
                    <a:pt x="1514" y="465"/>
                    <a:pt x="1513" y="473"/>
                  </a:cubicBezTo>
                  <a:cubicBezTo>
                    <a:pt x="1512" y="481"/>
                    <a:pt x="1509" y="489"/>
                    <a:pt x="1503" y="497"/>
                  </a:cubicBezTo>
                  <a:cubicBezTo>
                    <a:pt x="1497" y="507"/>
                    <a:pt x="1490" y="514"/>
                    <a:pt x="1483" y="519"/>
                  </a:cubicBezTo>
                  <a:cubicBezTo>
                    <a:pt x="1476" y="523"/>
                    <a:pt x="1468" y="526"/>
                    <a:pt x="1460" y="526"/>
                  </a:cubicBezTo>
                  <a:cubicBezTo>
                    <a:pt x="1452" y="526"/>
                    <a:pt x="1444" y="523"/>
                    <a:pt x="1437" y="518"/>
                  </a:cubicBezTo>
                  <a:close/>
                  <a:moveTo>
                    <a:pt x="1565" y="383"/>
                  </a:moveTo>
                  <a:cubicBezTo>
                    <a:pt x="1446" y="333"/>
                    <a:pt x="1446" y="333"/>
                    <a:pt x="1446" y="333"/>
                  </a:cubicBezTo>
                  <a:cubicBezTo>
                    <a:pt x="1452" y="317"/>
                    <a:pt x="1452" y="317"/>
                    <a:pt x="1452" y="317"/>
                  </a:cubicBezTo>
                  <a:cubicBezTo>
                    <a:pt x="1571" y="367"/>
                    <a:pt x="1571" y="367"/>
                    <a:pt x="1571" y="367"/>
                  </a:cubicBezTo>
                  <a:cubicBezTo>
                    <a:pt x="1565" y="383"/>
                    <a:pt x="1565" y="383"/>
                    <a:pt x="1565" y="383"/>
                  </a:cubicBezTo>
                  <a:close/>
                  <a:moveTo>
                    <a:pt x="1611" y="252"/>
                  </a:moveTo>
                  <a:cubicBezTo>
                    <a:pt x="1503" y="218"/>
                    <a:pt x="1503" y="218"/>
                    <a:pt x="1503" y="218"/>
                  </a:cubicBezTo>
                  <a:cubicBezTo>
                    <a:pt x="1490" y="260"/>
                    <a:pt x="1490" y="260"/>
                    <a:pt x="1490" y="260"/>
                  </a:cubicBezTo>
                  <a:cubicBezTo>
                    <a:pt x="1476" y="255"/>
                    <a:pt x="1476" y="255"/>
                    <a:pt x="1476" y="255"/>
                  </a:cubicBezTo>
                  <a:cubicBezTo>
                    <a:pt x="1505" y="156"/>
                    <a:pt x="1505" y="156"/>
                    <a:pt x="1505" y="156"/>
                  </a:cubicBezTo>
                  <a:cubicBezTo>
                    <a:pt x="1520" y="160"/>
                    <a:pt x="1520" y="160"/>
                    <a:pt x="1520" y="160"/>
                  </a:cubicBezTo>
                  <a:cubicBezTo>
                    <a:pt x="1508" y="202"/>
                    <a:pt x="1508" y="202"/>
                    <a:pt x="1508" y="202"/>
                  </a:cubicBezTo>
                  <a:cubicBezTo>
                    <a:pt x="1616" y="236"/>
                    <a:pt x="1616" y="236"/>
                    <a:pt x="1616" y="236"/>
                  </a:cubicBezTo>
                  <a:cubicBezTo>
                    <a:pt x="1611" y="252"/>
                    <a:pt x="1611" y="252"/>
                    <a:pt x="1611" y="252"/>
                  </a:cubicBezTo>
                  <a:close/>
                  <a:moveTo>
                    <a:pt x="1642" y="84"/>
                  </a:moveTo>
                  <a:cubicBezTo>
                    <a:pt x="1588" y="78"/>
                    <a:pt x="1588" y="78"/>
                    <a:pt x="1588" y="78"/>
                  </a:cubicBezTo>
                  <a:cubicBezTo>
                    <a:pt x="1509" y="120"/>
                    <a:pt x="1509" y="120"/>
                    <a:pt x="1509" y="120"/>
                  </a:cubicBezTo>
                  <a:cubicBezTo>
                    <a:pt x="1511" y="99"/>
                    <a:pt x="1511" y="99"/>
                    <a:pt x="1511" y="99"/>
                  </a:cubicBezTo>
                  <a:cubicBezTo>
                    <a:pt x="1552" y="77"/>
                    <a:pt x="1552" y="77"/>
                    <a:pt x="1552" y="77"/>
                  </a:cubicBezTo>
                  <a:cubicBezTo>
                    <a:pt x="1560" y="74"/>
                    <a:pt x="1567" y="70"/>
                    <a:pt x="1575" y="67"/>
                  </a:cubicBezTo>
                  <a:cubicBezTo>
                    <a:pt x="1569" y="62"/>
                    <a:pt x="1562" y="56"/>
                    <a:pt x="1554" y="50"/>
                  </a:cubicBezTo>
                  <a:cubicBezTo>
                    <a:pt x="1519" y="21"/>
                    <a:pt x="1519" y="21"/>
                    <a:pt x="1519" y="21"/>
                  </a:cubicBezTo>
                  <a:cubicBezTo>
                    <a:pt x="1521" y="0"/>
                    <a:pt x="1521" y="0"/>
                    <a:pt x="1521" y="0"/>
                  </a:cubicBezTo>
                  <a:cubicBezTo>
                    <a:pt x="1589" y="60"/>
                    <a:pt x="1589" y="60"/>
                    <a:pt x="1589" y="60"/>
                  </a:cubicBezTo>
                  <a:cubicBezTo>
                    <a:pt x="1644" y="66"/>
                    <a:pt x="1644" y="66"/>
                    <a:pt x="1644" y="66"/>
                  </a:cubicBezTo>
                  <a:cubicBezTo>
                    <a:pt x="1642" y="84"/>
                    <a:pt x="1642" y="84"/>
                    <a:pt x="1642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973536" y="3170238"/>
              <a:ext cx="58738" cy="96837"/>
            </a:xfrm>
            <a:custGeom>
              <a:avLst/>
              <a:gdLst>
                <a:gd name="T0" fmla="*/ 58 w 58"/>
                <a:gd name="T1" fmla="*/ 91 h 95"/>
                <a:gd name="T2" fmla="*/ 47 w 58"/>
                <a:gd name="T3" fmla="*/ 95 h 95"/>
                <a:gd name="T4" fmla="*/ 21 w 58"/>
                <a:gd name="T5" fmla="*/ 24 h 95"/>
                <a:gd name="T6" fmla="*/ 13 w 58"/>
                <a:gd name="T7" fmla="*/ 35 h 95"/>
                <a:gd name="T8" fmla="*/ 4 w 58"/>
                <a:gd name="T9" fmla="*/ 45 h 95"/>
                <a:gd name="T10" fmla="*/ 0 w 58"/>
                <a:gd name="T11" fmla="*/ 35 h 95"/>
                <a:gd name="T12" fmla="*/ 12 w 58"/>
                <a:gd name="T13" fmla="*/ 18 h 95"/>
                <a:gd name="T14" fmla="*/ 18 w 58"/>
                <a:gd name="T15" fmla="*/ 2 h 95"/>
                <a:gd name="T16" fmla="*/ 25 w 58"/>
                <a:gd name="T17" fmla="*/ 0 h 95"/>
                <a:gd name="T18" fmla="*/ 58 w 58"/>
                <a:gd name="T19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95">
                  <a:moveTo>
                    <a:pt x="58" y="91"/>
                  </a:moveTo>
                  <a:cubicBezTo>
                    <a:pt x="47" y="95"/>
                    <a:pt x="47" y="95"/>
                    <a:pt x="47" y="9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7"/>
                    <a:pt x="17" y="31"/>
                    <a:pt x="13" y="35"/>
                  </a:cubicBezTo>
                  <a:cubicBezTo>
                    <a:pt x="10" y="39"/>
                    <a:pt x="7" y="43"/>
                    <a:pt x="4" y="4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5" y="29"/>
                    <a:pt x="9" y="24"/>
                    <a:pt x="12" y="18"/>
                  </a:cubicBezTo>
                  <a:cubicBezTo>
                    <a:pt x="15" y="12"/>
                    <a:pt x="17" y="7"/>
                    <a:pt x="18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8" y="91"/>
                    <a:pt x="58" y="91"/>
                    <a:pt x="58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auto">
            <a:xfrm>
              <a:off x="8079899" y="3151188"/>
              <a:ext cx="69850" cy="100012"/>
            </a:xfrm>
            <a:custGeom>
              <a:avLst/>
              <a:gdLst>
                <a:gd name="T0" fmla="*/ 11 w 69"/>
                <a:gd name="T1" fmla="*/ 79 h 99"/>
                <a:gd name="T2" fmla="*/ 22 w 69"/>
                <a:gd name="T3" fmla="*/ 76 h 99"/>
                <a:gd name="T4" fmla="*/ 29 w 69"/>
                <a:gd name="T5" fmla="*/ 87 h 99"/>
                <a:gd name="T6" fmla="*/ 40 w 69"/>
                <a:gd name="T7" fmla="*/ 88 h 99"/>
                <a:gd name="T8" fmla="*/ 49 w 69"/>
                <a:gd name="T9" fmla="*/ 84 h 99"/>
                <a:gd name="T10" fmla="*/ 54 w 69"/>
                <a:gd name="T11" fmla="*/ 77 h 99"/>
                <a:gd name="T12" fmla="*/ 57 w 69"/>
                <a:gd name="T13" fmla="*/ 65 h 99"/>
                <a:gd name="T14" fmla="*/ 56 w 69"/>
                <a:gd name="T15" fmla="*/ 50 h 99"/>
                <a:gd name="T16" fmla="*/ 56 w 69"/>
                <a:gd name="T17" fmla="*/ 48 h 99"/>
                <a:gd name="T18" fmla="*/ 48 w 69"/>
                <a:gd name="T19" fmla="*/ 59 h 99"/>
                <a:gd name="T20" fmla="*/ 35 w 69"/>
                <a:gd name="T21" fmla="*/ 64 h 99"/>
                <a:gd name="T22" fmla="*/ 14 w 69"/>
                <a:gd name="T23" fmla="*/ 59 h 99"/>
                <a:gd name="T24" fmla="*/ 2 w 69"/>
                <a:gd name="T25" fmla="*/ 38 h 99"/>
                <a:gd name="T26" fmla="*/ 6 w 69"/>
                <a:gd name="T27" fmla="*/ 14 h 99"/>
                <a:gd name="T28" fmla="*/ 26 w 69"/>
                <a:gd name="T29" fmla="*/ 1 h 99"/>
                <a:gd name="T30" fmla="*/ 44 w 69"/>
                <a:gd name="T31" fmla="*/ 3 h 99"/>
                <a:gd name="T32" fmla="*/ 58 w 69"/>
                <a:gd name="T33" fmla="*/ 15 h 99"/>
                <a:gd name="T34" fmla="*/ 66 w 69"/>
                <a:gd name="T35" fmla="*/ 41 h 99"/>
                <a:gd name="T36" fmla="*/ 68 w 69"/>
                <a:gd name="T37" fmla="*/ 71 h 99"/>
                <a:gd name="T38" fmla="*/ 59 w 69"/>
                <a:gd name="T39" fmla="*/ 89 h 99"/>
                <a:gd name="T40" fmla="*/ 41 w 69"/>
                <a:gd name="T41" fmla="*/ 98 h 99"/>
                <a:gd name="T42" fmla="*/ 22 w 69"/>
                <a:gd name="T43" fmla="*/ 95 h 99"/>
                <a:gd name="T44" fmla="*/ 11 w 69"/>
                <a:gd name="T45" fmla="*/ 79 h 99"/>
                <a:gd name="T46" fmla="*/ 51 w 69"/>
                <a:gd name="T47" fmla="*/ 29 h 99"/>
                <a:gd name="T48" fmla="*/ 43 w 69"/>
                <a:gd name="T49" fmla="*/ 14 h 99"/>
                <a:gd name="T50" fmla="*/ 29 w 69"/>
                <a:gd name="T51" fmla="*/ 10 h 99"/>
                <a:gd name="T52" fmla="*/ 16 w 69"/>
                <a:gd name="T53" fmla="*/ 19 h 99"/>
                <a:gd name="T54" fmla="*/ 14 w 69"/>
                <a:gd name="T55" fmla="*/ 37 h 99"/>
                <a:gd name="T56" fmla="*/ 22 w 69"/>
                <a:gd name="T57" fmla="*/ 50 h 99"/>
                <a:gd name="T58" fmla="*/ 36 w 69"/>
                <a:gd name="T59" fmla="*/ 54 h 99"/>
                <a:gd name="T60" fmla="*/ 48 w 69"/>
                <a:gd name="T61" fmla="*/ 46 h 99"/>
                <a:gd name="T62" fmla="*/ 51 w 69"/>
                <a:gd name="T63" fmla="*/ 2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9" h="99">
                  <a:moveTo>
                    <a:pt x="11" y="79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3" y="81"/>
                    <a:pt x="26" y="85"/>
                    <a:pt x="29" y="87"/>
                  </a:cubicBezTo>
                  <a:cubicBezTo>
                    <a:pt x="32" y="89"/>
                    <a:pt x="36" y="89"/>
                    <a:pt x="40" y="88"/>
                  </a:cubicBezTo>
                  <a:cubicBezTo>
                    <a:pt x="44" y="88"/>
                    <a:pt x="47" y="86"/>
                    <a:pt x="49" y="84"/>
                  </a:cubicBezTo>
                  <a:cubicBezTo>
                    <a:pt x="51" y="82"/>
                    <a:pt x="53" y="80"/>
                    <a:pt x="54" y="77"/>
                  </a:cubicBezTo>
                  <a:cubicBezTo>
                    <a:pt x="56" y="74"/>
                    <a:pt x="56" y="70"/>
                    <a:pt x="57" y="65"/>
                  </a:cubicBezTo>
                  <a:cubicBezTo>
                    <a:pt x="57" y="60"/>
                    <a:pt x="57" y="55"/>
                    <a:pt x="56" y="50"/>
                  </a:cubicBezTo>
                  <a:cubicBezTo>
                    <a:pt x="56" y="50"/>
                    <a:pt x="56" y="49"/>
                    <a:pt x="56" y="48"/>
                  </a:cubicBezTo>
                  <a:cubicBezTo>
                    <a:pt x="54" y="52"/>
                    <a:pt x="51" y="56"/>
                    <a:pt x="48" y="59"/>
                  </a:cubicBezTo>
                  <a:cubicBezTo>
                    <a:pt x="44" y="62"/>
                    <a:pt x="40" y="64"/>
                    <a:pt x="35" y="64"/>
                  </a:cubicBezTo>
                  <a:cubicBezTo>
                    <a:pt x="27" y="66"/>
                    <a:pt x="20" y="64"/>
                    <a:pt x="14" y="59"/>
                  </a:cubicBezTo>
                  <a:cubicBezTo>
                    <a:pt x="7" y="55"/>
                    <a:pt x="3" y="48"/>
                    <a:pt x="2" y="38"/>
                  </a:cubicBezTo>
                  <a:cubicBezTo>
                    <a:pt x="0" y="29"/>
                    <a:pt x="1" y="20"/>
                    <a:pt x="6" y="14"/>
                  </a:cubicBezTo>
                  <a:cubicBezTo>
                    <a:pt x="11" y="7"/>
                    <a:pt x="17" y="3"/>
                    <a:pt x="26" y="1"/>
                  </a:cubicBezTo>
                  <a:cubicBezTo>
                    <a:pt x="32" y="0"/>
                    <a:pt x="38" y="1"/>
                    <a:pt x="44" y="3"/>
                  </a:cubicBezTo>
                  <a:cubicBezTo>
                    <a:pt x="49" y="5"/>
                    <a:pt x="54" y="9"/>
                    <a:pt x="58" y="15"/>
                  </a:cubicBezTo>
                  <a:cubicBezTo>
                    <a:pt x="61" y="21"/>
                    <a:pt x="64" y="29"/>
                    <a:pt x="66" y="41"/>
                  </a:cubicBezTo>
                  <a:cubicBezTo>
                    <a:pt x="69" y="53"/>
                    <a:pt x="69" y="63"/>
                    <a:pt x="68" y="71"/>
                  </a:cubicBezTo>
                  <a:cubicBezTo>
                    <a:pt x="66" y="78"/>
                    <a:pt x="63" y="85"/>
                    <a:pt x="59" y="89"/>
                  </a:cubicBezTo>
                  <a:cubicBezTo>
                    <a:pt x="54" y="94"/>
                    <a:pt x="48" y="97"/>
                    <a:pt x="41" y="98"/>
                  </a:cubicBezTo>
                  <a:cubicBezTo>
                    <a:pt x="34" y="99"/>
                    <a:pt x="28" y="98"/>
                    <a:pt x="22" y="95"/>
                  </a:cubicBezTo>
                  <a:cubicBezTo>
                    <a:pt x="17" y="92"/>
                    <a:pt x="13" y="87"/>
                    <a:pt x="11" y="79"/>
                  </a:cubicBezTo>
                  <a:close/>
                  <a:moveTo>
                    <a:pt x="51" y="29"/>
                  </a:moveTo>
                  <a:cubicBezTo>
                    <a:pt x="50" y="22"/>
                    <a:pt x="47" y="17"/>
                    <a:pt x="43" y="14"/>
                  </a:cubicBezTo>
                  <a:cubicBezTo>
                    <a:pt x="38" y="11"/>
                    <a:pt x="34" y="10"/>
                    <a:pt x="29" y="10"/>
                  </a:cubicBezTo>
                  <a:cubicBezTo>
                    <a:pt x="24" y="11"/>
                    <a:pt x="20" y="14"/>
                    <a:pt x="16" y="19"/>
                  </a:cubicBezTo>
                  <a:cubicBezTo>
                    <a:pt x="13" y="24"/>
                    <a:pt x="12" y="30"/>
                    <a:pt x="14" y="37"/>
                  </a:cubicBezTo>
                  <a:cubicBezTo>
                    <a:pt x="15" y="43"/>
                    <a:pt x="17" y="47"/>
                    <a:pt x="22" y="50"/>
                  </a:cubicBezTo>
                  <a:cubicBezTo>
                    <a:pt x="26" y="53"/>
                    <a:pt x="31" y="55"/>
                    <a:pt x="36" y="54"/>
                  </a:cubicBezTo>
                  <a:cubicBezTo>
                    <a:pt x="42" y="53"/>
                    <a:pt x="46" y="50"/>
                    <a:pt x="48" y="46"/>
                  </a:cubicBezTo>
                  <a:cubicBezTo>
                    <a:pt x="51" y="41"/>
                    <a:pt x="52" y="36"/>
                    <a:pt x="5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8214836" y="3151188"/>
              <a:ext cx="68263" cy="101600"/>
            </a:xfrm>
            <a:custGeom>
              <a:avLst/>
              <a:gdLst>
                <a:gd name="T0" fmla="*/ 3 w 67"/>
                <a:gd name="T1" fmla="*/ 45 h 100"/>
                <a:gd name="T2" fmla="*/ 11 w 67"/>
                <a:gd name="T3" fmla="*/ 18 h 100"/>
                <a:gd name="T4" fmla="*/ 24 w 67"/>
                <a:gd name="T5" fmla="*/ 4 h 100"/>
                <a:gd name="T6" fmla="*/ 43 w 67"/>
                <a:gd name="T7" fmla="*/ 2 h 100"/>
                <a:gd name="T8" fmla="*/ 55 w 67"/>
                <a:gd name="T9" fmla="*/ 7 h 100"/>
                <a:gd name="T10" fmla="*/ 63 w 67"/>
                <a:gd name="T11" fmla="*/ 18 h 100"/>
                <a:gd name="T12" fmla="*/ 67 w 67"/>
                <a:gd name="T13" fmla="*/ 33 h 100"/>
                <a:gd name="T14" fmla="*/ 65 w 67"/>
                <a:gd name="T15" fmla="*/ 56 h 100"/>
                <a:gd name="T16" fmla="*/ 57 w 67"/>
                <a:gd name="T17" fmla="*/ 82 h 100"/>
                <a:gd name="T18" fmla="*/ 44 w 67"/>
                <a:gd name="T19" fmla="*/ 96 h 100"/>
                <a:gd name="T20" fmla="*/ 25 w 67"/>
                <a:gd name="T21" fmla="*/ 98 h 100"/>
                <a:gd name="T22" fmla="*/ 6 w 67"/>
                <a:gd name="T23" fmla="*/ 85 h 100"/>
                <a:gd name="T24" fmla="*/ 3 w 67"/>
                <a:gd name="T25" fmla="*/ 45 h 100"/>
                <a:gd name="T26" fmla="*/ 15 w 67"/>
                <a:gd name="T27" fmla="*/ 47 h 100"/>
                <a:gd name="T28" fmla="*/ 15 w 67"/>
                <a:gd name="T29" fmla="*/ 79 h 100"/>
                <a:gd name="T30" fmla="*/ 27 w 67"/>
                <a:gd name="T31" fmla="*/ 89 h 100"/>
                <a:gd name="T32" fmla="*/ 42 w 67"/>
                <a:gd name="T33" fmla="*/ 83 h 100"/>
                <a:gd name="T34" fmla="*/ 53 w 67"/>
                <a:gd name="T35" fmla="*/ 53 h 100"/>
                <a:gd name="T36" fmla="*/ 53 w 67"/>
                <a:gd name="T37" fmla="*/ 21 h 100"/>
                <a:gd name="T38" fmla="*/ 41 w 67"/>
                <a:gd name="T39" fmla="*/ 11 h 100"/>
                <a:gd name="T40" fmla="*/ 27 w 67"/>
                <a:gd name="T41" fmla="*/ 16 h 100"/>
                <a:gd name="T42" fmla="*/ 15 w 67"/>
                <a:gd name="T43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0">
                  <a:moveTo>
                    <a:pt x="3" y="45"/>
                  </a:moveTo>
                  <a:cubicBezTo>
                    <a:pt x="5" y="33"/>
                    <a:pt x="8" y="25"/>
                    <a:pt x="11" y="18"/>
                  </a:cubicBezTo>
                  <a:cubicBezTo>
                    <a:pt x="15" y="12"/>
                    <a:pt x="19" y="7"/>
                    <a:pt x="24" y="4"/>
                  </a:cubicBezTo>
                  <a:cubicBezTo>
                    <a:pt x="30" y="1"/>
                    <a:pt x="36" y="0"/>
                    <a:pt x="43" y="2"/>
                  </a:cubicBezTo>
                  <a:cubicBezTo>
                    <a:pt x="48" y="3"/>
                    <a:pt x="52" y="4"/>
                    <a:pt x="55" y="7"/>
                  </a:cubicBezTo>
                  <a:cubicBezTo>
                    <a:pt x="59" y="10"/>
                    <a:pt x="62" y="13"/>
                    <a:pt x="63" y="18"/>
                  </a:cubicBezTo>
                  <a:cubicBezTo>
                    <a:pt x="65" y="22"/>
                    <a:pt x="66" y="27"/>
                    <a:pt x="67" y="33"/>
                  </a:cubicBezTo>
                  <a:cubicBezTo>
                    <a:pt x="67" y="39"/>
                    <a:pt x="67" y="46"/>
                    <a:pt x="65" y="56"/>
                  </a:cubicBezTo>
                  <a:cubicBezTo>
                    <a:pt x="63" y="67"/>
                    <a:pt x="60" y="75"/>
                    <a:pt x="57" y="82"/>
                  </a:cubicBezTo>
                  <a:cubicBezTo>
                    <a:pt x="53" y="88"/>
                    <a:pt x="49" y="93"/>
                    <a:pt x="44" y="96"/>
                  </a:cubicBezTo>
                  <a:cubicBezTo>
                    <a:pt x="39" y="99"/>
                    <a:pt x="32" y="100"/>
                    <a:pt x="25" y="98"/>
                  </a:cubicBezTo>
                  <a:cubicBezTo>
                    <a:pt x="16" y="97"/>
                    <a:pt x="10" y="92"/>
                    <a:pt x="6" y="85"/>
                  </a:cubicBezTo>
                  <a:cubicBezTo>
                    <a:pt x="1" y="76"/>
                    <a:pt x="0" y="62"/>
                    <a:pt x="3" y="45"/>
                  </a:cubicBezTo>
                  <a:close/>
                  <a:moveTo>
                    <a:pt x="15" y="47"/>
                  </a:moveTo>
                  <a:cubicBezTo>
                    <a:pt x="12" y="62"/>
                    <a:pt x="12" y="73"/>
                    <a:pt x="15" y="79"/>
                  </a:cubicBezTo>
                  <a:cubicBezTo>
                    <a:pt x="18" y="85"/>
                    <a:pt x="22" y="88"/>
                    <a:pt x="27" y="89"/>
                  </a:cubicBezTo>
                  <a:cubicBezTo>
                    <a:pt x="33" y="90"/>
                    <a:pt x="37" y="88"/>
                    <a:pt x="42" y="83"/>
                  </a:cubicBezTo>
                  <a:cubicBezTo>
                    <a:pt x="47" y="79"/>
                    <a:pt x="50" y="69"/>
                    <a:pt x="53" y="53"/>
                  </a:cubicBezTo>
                  <a:cubicBezTo>
                    <a:pt x="56" y="38"/>
                    <a:pt x="56" y="27"/>
                    <a:pt x="53" y="21"/>
                  </a:cubicBezTo>
                  <a:cubicBezTo>
                    <a:pt x="50" y="16"/>
                    <a:pt x="46" y="12"/>
                    <a:pt x="41" y="11"/>
                  </a:cubicBezTo>
                  <a:cubicBezTo>
                    <a:pt x="35" y="10"/>
                    <a:pt x="31" y="12"/>
                    <a:pt x="27" y="16"/>
                  </a:cubicBezTo>
                  <a:cubicBezTo>
                    <a:pt x="22" y="21"/>
                    <a:pt x="18" y="31"/>
                    <a:pt x="15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332311" y="3167063"/>
              <a:ext cx="79375" cy="100012"/>
            </a:xfrm>
            <a:custGeom>
              <a:avLst/>
              <a:gdLst>
                <a:gd name="T0" fmla="*/ 16 w 78"/>
                <a:gd name="T1" fmla="*/ 10 h 98"/>
                <a:gd name="T2" fmla="*/ 20 w 78"/>
                <a:gd name="T3" fmla="*/ 0 h 98"/>
                <a:gd name="T4" fmla="*/ 78 w 78"/>
                <a:gd name="T5" fmla="*/ 21 h 98"/>
                <a:gd name="T6" fmla="*/ 75 w 78"/>
                <a:gd name="T7" fmla="*/ 30 h 98"/>
                <a:gd name="T8" fmla="*/ 49 w 78"/>
                <a:gd name="T9" fmla="*/ 48 h 98"/>
                <a:gd name="T10" fmla="*/ 25 w 78"/>
                <a:gd name="T11" fmla="*/ 75 h 98"/>
                <a:gd name="T12" fmla="*/ 12 w 78"/>
                <a:gd name="T13" fmla="*/ 98 h 98"/>
                <a:gd name="T14" fmla="*/ 0 w 78"/>
                <a:gd name="T15" fmla="*/ 94 h 98"/>
                <a:gd name="T16" fmla="*/ 14 w 78"/>
                <a:gd name="T17" fmla="*/ 69 h 98"/>
                <a:gd name="T18" fmla="*/ 36 w 78"/>
                <a:gd name="T19" fmla="*/ 44 h 98"/>
                <a:gd name="T20" fmla="*/ 60 w 78"/>
                <a:gd name="T21" fmla="*/ 27 h 98"/>
                <a:gd name="T22" fmla="*/ 16 w 78"/>
                <a:gd name="T23" fmla="*/ 1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98">
                  <a:moveTo>
                    <a:pt x="16" y="1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67" y="34"/>
                    <a:pt x="59" y="40"/>
                    <a:pt x="49" y="48"/>
                  </a:cubicBezTo>
                  <a:cubicBezTo>
                    <a:pt x="40" y="56"/>
                    <a:pt x="32" y="65"/>
                    <a:pt x="25" y="75"/>
                  </a:cubicBezTo>
                  <a:cubicBezTo>
                    <a:pt x="20" y="81"/>
                    <a:pt x="15" y="89"/>
                    <a:pt x="12" y="9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3" y="87"/>
                    <a:pt x="7" y="79"/>
                    <a:pt x="14" y="69"/>
                  </a:cubicBezTo>
                  <a:cubicBezTo>
                    <a:pt x="20" y="60"/>
                    <a:pt x="27" y="52"/>
                    <a:pt x="36" y="44"/>
                  </a:cubicBezTo>
                  <a:cubicBezTo>
                    <a:pt x="44" y="37"/>
                    <a:pt x="52" y="31"/>
                    <a:pt x="60" y="27"/>
                  </a:cubicBezTo>
                  <a:cubicBezTo>
                    <a:pt x="16" y="10"/>
                    <a:pt x="16" y="10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 smtClean="0"/>
              <a:t>人工智能原理</a:t>
            </a:r>
            <a:endParaRPr lang="en-US" altLang="zh-CN" dirty="0"/>
          </a:p>
        </p:txBody>
      </p:sp>
      <p:sp>
        <p:nvSpPr>
          <p:cNvPr id="2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 smtClean="0"/>
              <a:t>上海市精品课程</a:t>
            </a:r>
            <a:endParaRPr lang="en-US" altLang="zh-CN" dirty="0"/>
          </a:p>
        </p:txBody>
      </p:sp>
      <p:sp>
        <p:nvSpPr>
          <p:cNvPr id="2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4C2864D6-1B78-447E-AAAC-E9FA554A73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30256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582" y="188913"/>
            <a:ext cx="8642838" cy="7921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23851" y="1196975"/>
            <a:ext cx="8436219" cy="4929188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 smtClean="0"/>
              <a:t>人工智能原理</a:t>
            </a:r>
            <a:endParaRPr lang="en-US" altLang="zh-CN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 smtClean="0"/>
              <a:t>上海市精品课程</a:t>
            </a: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4C2864D6-1B78-447E-AAAC-E9FA554A73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291540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524000" y="1143000"/>
            <a:ext cx="72390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2F2F2F">
                    <a:lumMod val="75000"/>
                    <a:lumOff val="25000"/>
                  </a:srgbClr>
                </a:solidFill>
              </a:rPr>
              <a:t>同济大学</a:t>
            </a: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04FF7-34EE-47FD-8789-3E112026E7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3124200" y="63817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Tx/>
              <a:buChar char="•"/>
              <a:defRPr kumimoji="1" sz="1400" kern="1200"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zh-CN" altLang="en-US" smtClean="0"/>
              <a:t>人工智能原理</a:t>
            </a:r>
            <a:endParaRPr lang="en-US" altLang="zh-CN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 smtClean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5364583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 smtClean="0"/>
              <a:t>人工智能原理</a:t>
            </a:r>
            <a:endParaRPr lang="en-US" altLang="zh-CN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 smtClean="0"/>
              <a:t>上海市精品课程</a:t>
            </a:r>
            <a:endParaRPr lang="en-US" altLang="zh-CN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4C2864D6-1B78-447E-AAAC-E9FA554A73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1847083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buClr>
                <a:srgbClr val="FF0000"/>
              </a:buClr>
              <a:defRPr sz="32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>
              <a:lnSpc>
                <a:spcPct val="150000"/>
              </a:lnSpc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 smtClean="0"/>
              <a:t>人工智能原理</a:t>
            </a:r>
            <a:endParaRPr lang="en-US" altLang="zh-CN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26714DBF-E897-473F-B4DA-AAD750B6E78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 smtClean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77435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>
            <a:lvl1pPr>
              <a:defRPr/>
            </a:lvl1pPr>
          </a:lstStyle>
          <a:p>
            <a:fld id="{26714DBF-E897-473F-B4DA-AAD750B6E78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 smtClean="0"/>
              <a:t>人工智能原理</a:t>
            </a:r>
            <a:endParaRPr lang="en-US" altLang="zh-CN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 smtClean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876074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3A9FC8-1035-4A5D-A332-AA827F08489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 smtClean="0"/>
              <a:t>人工智能原理</a:t>
            </a:r>
            <a:endParaRPr lang="en-US" altLang="zh-CN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 smtClean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3575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169842-4602-4C78-961B-92E6EAEAEAB5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 smtClean="0"/>
              <a:t>人工智能原理</a:t>
            </a:r>
            <a:endParaRPr lang="en-US" altLang="zh-CN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 smtClean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566437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5FF6CC-221D-453D-A7EE-D9A52CC5960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 smtClean="0"/>
              <a:t>人工智能原理</a:t>
            </a:r>
            <a:endParaRPr lang="en-US" altLang="zh-CN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 smtClean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1742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2864D6-1B78-447E-AAAC-E9FA554A735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 smtClean="0"/>
              <a:t>人工智能原理</a:t>
            </a:r>
            <a:endParaRPr lang="en-US" altLang="zh-CN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 smtClean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6462414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301E91-7E3F-46C3-8666-4C828D18A03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 smtClean="0"/>
              <a:t>人工智能原理</a:t>
            </a:r>
            <a:endParaRPr lang="en-US" altLang="zh-CN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 smtClean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0315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07216D-9A51-4D6A-815A-DFEBC056885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 smtClean="0"/>
              <a:t>人工智能原理</a:t>
            </a:r>
            <a:endParaRPr lang="en-US" altLang="zh-CN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 smtClean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529457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7463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20000"/>
              </a:spcBef>
              <a:buClrTx/>
              <a:buFontTx/>
              <a:buChar char="•"/>
              <a:defRPr kumimoji="1" sz="140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buFontTx/>
              <a:buNone/>
              <a:defRPr/>
            </a:pPr>
            <a:r>
              <a:rPr lang="zh-CN" altLang="en-US" dirty="0" smtClean="0"/>
              <a:t>人工智能原理</a:t>
            </a:r>
            <a:endParaRPr lang="en-US" altLang="zh-CN" dirty="0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48600" y="6413500"/>
            <a:ext cx="10080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20000"/>
              </a:spcBef>
              <a:buClrTx/>
              <a:buFontTx/>
              <a:buNone/>
              <a:defRPr kumimoji="1"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BADA29AB-980A-43FC-8119-BD7C09FDD64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285750" y="6248400"/>
            <a:ext cx="8643938" cy="714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buClrTx/>
              <a:buFontTx/>
              <a:buNone/>
              <a:defRPr/>
            </a:pPr>
            <a:endParaRPr kumimoji="1" lang="zh-CN" altLang="zh-CN" sz="2400"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2" y="212726"/>
            <a:ext cx="1126499" cy="1133474"/>
          </a:xfrm>
          <a:prstGeom prst="rect">
            <a:avLst/>
          </a:prstGeom>
        </p:spPr>
      </p:pic>
      <p:sp>
        <p:nvSpPr>
          <p:cNvPr id="3088" name="Rectangle 16"/>
          <p:cNvSpPr>
            <a:spLocks noChangeArrowheads="1"/>
          </p:cNvSpPr>
          <p:nvPr userDrawn="1"/>
        </p:nvSpPr>
        <p:spPr bwMode="auto">
          <a:xfrm>
            <a:off x="1214438" y="1285875"/>
            <a:ext cx="7740650" cy="71438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buClrTx/>
              <a:buFontTx/>
              <a:buNone/>
              <a:defRPr/>
            </a:pPr>
            <a:endParaRPr kumimoji="1" lang="zh-CN" altLang="zh-CN" sz="2400" dirty="0">
              <a:solidFill>
                <a:srgbClr val="FF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 smtClean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729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  <p:sldLayoutId id="2147484142" r:id="rId13"/>
    <p:sldLayoutId id="2147484143" r:id="rId14"/>
  </p:sldLayoutIdLst>
  <p:transition spd="slow">
    <p:wipe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 2" panose="05020102010507070707" pitchFamily="18" charset="2"/>
        <a:buChar char="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Ø"/>
        <a:defRPr sz="2400">
          <a:solidFill>
            <a:schemeClr val="tx1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ea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ea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4.png"/><Relationship Id="rId9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http://www.huachu.com.cn/photo/2005/BK05742912c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6" name="Picture 10" descr="F:\2015年同济大学教师工作\人脸识别_本科课程_全校通识课_讲课竞赛\2015年新教师讲课竞赛\复赛选中课段准备_ppt\资料收集\人脸认知_依据1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683280" y="3432190"/>
            <a:ext cx="3175000" cy="2120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386" name="副标题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732588" cy="3048000"/>
          </a:xfrm>
        </p:spPr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zh-CN" altLang="en-US" sz="3600" b="1" dirty="0" smtClean="0">
                <a:latin typeface="+mj-ea"/>
                <a:ea typeface="+mj-ea"/>
                <a:cs typeface="Times New Roman" panose="02020603050405020304" pitchFamily="18" charset="0"/>
              </a:rPr>
              <a:t>苗</a:t>
            </a:r>
            <a:r>
              <a:rPr lang="zh-CN" altLang="en-US" sz="3600" b="1" dirty="0">
                <a:latin typeface="+mj-ea"/>
                <a:ea typeface="+mj-ea"/>
                <a:cs typeface="Times New Roman" panose="02020603050405020304" pitchFamily="18" charset="0"/>
              </a:rPr>
              <a:t>夺</a:t>
            </a:r>
            <a:r>
              <a:rPr lang="zh-CN" altLang="en-US" sz="3600" b="1" dirty="0" smtClean="0">
                <a:latin typeface="+mj-ea"/>
                <a:ea typeface="+mj-ea"/>
                <a:cs typeface="Times New Roman" panose="02020603050405020304" pitchFamily="18" charset="0"/>
              </a:rPr>
              <a:t>谦</a:t>
            </a:r>
            <a:endParaRPr lang="en-US" altLang="zh-CN" sz="3600" b="1" dirty="0" smtClean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50000"/>
              </a:lnSpc>
            </a:pPr>
            <a:endParaRPr lang="en-US" altLang="zh-CN" sz="1000" b="1" dirty="0" smtClean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50000"/>
              </a:lnSpc>
            </a:pPr>
            <a:r>
              <a:rPr lang="zh-CN" altLang="en-US" sz="2000" b="1" dirty="0" smtClean="0">
                <a:latin typeface="+mj-ea"/>
                <a:ea typeface="+mj-ea"/>
                <a:cs typeface="Times New Roman" panose="02020603050405020304" pitchFamily="18" charset="0"/>
              </a:rPr>
              <a:t>同济大学计算机科学与技术系</a:t>
            </a:r>
            <a:endParaRPr lang="zh-CN" altLang="en-US" sz="20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Adobe Gothic Std B"/>
                <a:cs typeface="Times New Roman" panose="02020603050405020304" pitchFamily="18" charset="0"/>
              </a:rPr>
              <a:t>E-mail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dqmiao@tongji.edu.cn</a:t>
            </a:r>
            <a:endParaRPr lang="en-US" altLang="zh-CN" sz="2000" b="1" dirty="0">
              <a:latin typeface="Times New Roman" panose="02020603050405020304" pitchFamily="18" charset="0"/>
              <a:ea typeface="Adobe Gothic Std B"/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50000"/>
              </a:lnSpc>
            </a:pPr>
            <a:endParaRPr lang="en-US" altLang="zh-CN" sz="2000" b="1" dirty="0" smtClean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50000"/>
              </a:lnSpc>
            </a:pPr>
            <a:endParaRPr lang="zh-CN" alt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1600200" y="1628453"/>
            <a:ext cx="8915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 fontScale="900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6000" b="1" kern="0" dirty="0">
                <a:solidFill>
                  <a:srgbClr val="E20000"/>
                </a:solidFill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altLang="zh-CN" sz="6000" b="1" kern="0" dirty="0">
                <a:solidFill>
                  <a:srgbClr val="E20000"/>
                </a:solidFill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</a:br>
            <a:r>
              <a:rPr lang="zh-CN" altLang="en-US" sz="4900" b="1" dirty="0" smtClean="0">
                <a:solidFill>
                  <a:srgbClr val="E2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第一章  导论</a:t>
            </a:r>
            <a:endParaRPr lang="zh-CN" altLang="en-US" sz="4900" b="1" dirty="0">
              <a:solidFill>
                <a:srgbClr val="E2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defRPr/>
            </a:pPr>
            <a:endParaRPr lang="zh-CN" altLang="en-US" sz="4900" b="1" dirty="0">
              <a:solidFill>
                <a:srgbClr val="E2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2400" y="76200"/>
            <a:ext cx="152400" cy="8382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7200" y="76200"/>
            <a:ext cx="381000" cy="8382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66800" y="76200"/>
            <a:ext cx="7543800" cy="8382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1295400" y="233363"/>
            <a:ext cx="6808788" cy="523875"/>
          </a:xfrm>
          <a:prstGeom prst="rect">
            <a:avLst/>
          </a:prstGeom>
          <a:solidFill>
            <a:srgbClr val="E6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 smtClean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 smtClean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人工智能原理与技术</a:t>
            </a:r>
            <a:r>
              <a:rPr lang="en-US" altLang="zh-CN" sz="2800" dirty="0" smtClean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28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课程 </a:t>
            </a:r>
          </a:p>
        </p:txBody>
      </p:sp>
    </p:spTree>
    <p:extLst>
      <p:ext uri="{BB962C8B-B14F-4D97-AF65-F5344CB8AC3E}">
        <p14:creationId xmlns:p14="http://schemas.microsoft.com/office/powerpoint/2010/main" val="29949297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 overview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629101" y="1407319"/>
            <a:ext cx="8226425" cy="49530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 smtClean="0"/>
              <a:t>Introduction and Agents (chapters 1,2)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 smtClean="0"/>
              <a:t>Problem-solving: search (chapters 3,5)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 smtClean="0"/>
              <a:t>Knowledge and reasoning (chapters 7,8,9)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 smtClean="0"/>
              <a:t>Uncertain knowledge and reasoning (chapters 13)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 smtClean="0"/>
              <a:t>Learning (chapters 18)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mtClean="0"/>
              <a:t>人工智能原理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Outline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 overview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study AI?</a:t>
            </a:r>
            <a:endParaRPr lang="en-US" altLang="zh-CN" sz="36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is AI?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 history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state of the art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srgbClr val="2F2F2F">
                    <a:lumMod val="75000"/>
                    <a:lumOff val="25000"/>
                  </a:srgbClr>
                </a:solidFill>
              </a:rPr>
              <a:t>同济大学</a:t>
            </a:r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704FF7-34EE-47FD-8789-3E112026E74A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851652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study AI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?——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大背景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021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sz="3200" dirty="0" smtClean="0"/>
              <a:t>                             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—&gt;</a:t>
            </a:r>
            <a:r>
              <a:rPr lang="zh-CN" altLang="en-US" sz="3200" b="1" dirty="0"/>
              <a:t>智能社会（</a:t>
            </a:r>
            <a:r>
              <a:rPr lang="zh-CN" altLang="en-US" sz="3200" b="1" dirty="0">
                <a:solidFill>
                  <a:srgbClr val="FF0000"/>
                </a:solidFill>
              </a:rPr>
              <a:t>智能化</a:t>
            </a:r>
            <a:r>
              <a:rPr lang="zh-CN" altLang="en-US" sz="3200" b="1" dirty="0"/>
              <a:t>）</a:t>
            </a:r>
            <a:endParaRPr lang="en-US" altLang="zh-CN" sz="3200" b="1" dirty="0"/>
          </a:p>
          <a:p>
            <a:pPr marL="0" indent="0">
              <a:buNone/>
            </a:pPr>
            <a:endParaRPr lang="en-US" altLang="zh-CN" sz="3200" b="1" dirty="0"/>
          </a:p>
          <a:p>
            <a:pPr marL="0" indent="0">
              <a:buNone/>
            </a:pPr>
            <a:r>
              <a:rPr lang="en-US" altLang="zh-CN" sz="3200" b="1" dirty="0"/>
              <a:t>                   </a:t>
            </a:r>
            <a:r>
              <a:rPr lang="en-US" altLang="zh-CN" sz="3200" b="1" dirty="0" smtClean="0"/>
              <a:t>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—&gt;</a:t>
            </a:r>
            <a:r>
              <a:rPr lang="zh-CN" altLang="en-US" sz="3200" b="1" dirty="0"/>
              <a:t>信息社会（</a:t>
            </a:r>
            <a:r>
              <a:rPr lang="zh-CN" altLang="en-US" sz="3200" b="1" dirty="0">
                <a:solidFill>
                  <a:srgbClr val="FF0000"/>
                </a:solidFill>
              </a:rPr>
              <a:t>数字化</a:t>
            </a:r>
            <a:r>
              <a:rPr lang="zh-CN" altLang="en-US" sz="3200" b="1" dirty="0" smtClean="0"/>
              <a:t>）</a:t>
            </a:r>
            <a:endParaRPr lang="en-US" altLang="zh-CN" sz="3200" b="1" dirty="0"/>
          </a:p>
          <a:p>
            <a:pPr marL="0" indent="0">
              <a:buNone/>
            </a:pPr>
            <a:r>
              <a:rPr lang="en-US" altLang="zh-CN" sz="3200" b="1" dirty="0"/>
              <a:t>            </a:t>
            </a:r>
            <a:endParaRPr lang="en-US" altLang="zh-CN" sz="3200" b="1" dirty="0" smtClean="0"/>
          </a:p>
          <a:p>
            <a:pPr marL="0" indent="0">
              <a:buNone/>
            </a:pPr>
            <a:r>
              <a:rPr lang="en-US" altLang="zh-CN" sz="3200" b="1" dirty="0" smtClean="0">
                <a:solidFill>
                  <a:srgbClr val="FF0000"/>
                </a:solidFill>
              </a:rPr>
              <a:t>         —&gt;</a:t>
            </a:r>
            <a:r>
              <a:rPr lang="zh-CN" altLang="en-US" sz="3200" b="1" dirty="0"/>
              <a:t>工业社会（</a:t>
            </a:r>
            <a:r>
              <a:rPr lang="zh-CN" altLang="en-US" sz="3200" b="1" dirty="0">
                <a:solidFill>
                  <a:srgbClr val="FF0000"/>
                </a:solidFill>
              </a:rPr>
              <a:t>机械化</a:t>
            </a:r>
            <a:r>
              <a:rPr lang="zh-CN" altLang="en-US" sz="3200" b="1" dirty="0"/>
              <a:t>）</a:t>
            </a:r>
            <a:endParaRPr lang="en-US" altLang="zh-CN" sz="3200" b="1" dirty="0"/>
          </a:p>
          <a:p>
            <a:pPr marL="0" indent="0">
              <a:buNone/>
            </a:pPr>
            <a:endParaRPr lang="en-US" altLang="zh-CN" sz="3200" b="1" dirty="0" smtClean="0"/>
          </a:p>
          <a:p>
            <a:pPr marL="0" indent="0">
              <a:buNone/>
            </a:pPr>
            <a:r>
              <a:rPr lang="zh-CN" altLang="en-US" sz="3200" b="1" dirty="0" smtClean="0"/>
              <a:t>农业社会</a:t>
            </a:r>
            <a:endParaRPr lang="zh-CN" altLang="en-US" sz="3200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7531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图片 1" descr="C:\Users\zhaocr\AppData\Local\Temp\WeChat Files\536fe4b0fc51e9817e1fd6fbe1de6c5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686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study AI?——</a:t>
            </a: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大背景</a:t>
            </a:r>
            <a:endParaRPr lang="zh-CN" altLang="en-US" sz="4400" b="1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685800" y="5211762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b="1" kern="0" dirty="0" smtClean="0">
                <a:solidFill>
                  <a:srgbClr val="FF0000"/>
                </a:solidFill>
              </a:rPr>
              <a:t>AI</a:t>
            </a:r>
            <a:r>
              <a:rPr lang="zh-CN" altLang="en-US" b="1" kern="0" dirty="0" smtClean="0">
                <a:solidFill>
                  <a:srgbClr val="FF0000"/>
                </a:solidFill>
              </a:rPr>
              <a:t>是智能社会的支撑技术</a:t>
            </a:r>
            <a:endParaRPr lang="zh-CN" altLang="en-US" b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181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7950" y="166285"/>
            <a:ext cx="7613650" cy="1143000"/>
          </a:xfrm>
        </p:spPr>
        <p:txBody>
          <a:bodyPr/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study AI?——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日常工作生活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5" name="Picture 3" descr="honda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1827213"/>
            <a:ext cx="2593975" cy="3549650"/>
          </a:xfrm>
          <a:noFill/>
        </p:spPr>
      </p:pic>
      <p:pic>
        <p:nvPicPr>
          <p:cNvPr id="18436" name="Picture 4" descr="rover_thum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2" y="1368425"/>
            <a:ext cx="2333625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 descr="goog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752600"/>
            <a:ext cx="1524000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 descr="yaho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514600"/>
            <a:ext cx="16795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6172200" y="2971800"/>
            <a:ext cx="2019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Search engines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1219200" y="5486400"/>
            <a:ext cx="911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Labor</a:t>
            </a:r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857625" y="3352800"/>
            <a:ext cx="1130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Science</a:t>
            </a:r>
          </a:p>
        </p:txBody>
      </p:sp>
      <p:pic>
        <p:nvPicPr>
          <p:cNvPr id="18442" name="Picture 10" descr="medic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597275"/>
            <a:ext cx="84613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477000" y="4587875"/>
            <a:ext cx="14176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Medicine/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Diagnosis</a:t>
            </a:r>
          </a:p>
        </p:txBody>
      </p:sp>
      <p:pic>
        <p:nvPicPr>
          <p:cNvPr id="18444" name="Picture 12" descr="miele_1918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114800"/>
            <a:ext cx="1301750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5" name="Picture 13" descr="vacuum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029200"/>
            <a:ext cx="13716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6" name="Picture 14" descr="camer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2000" r="5000" b="5000"/>
          <a:stretch>
            <a:fillRect/>
          </a:stretch>
        </p:blipFill>
        <p:spPr bwMode="auto">
          <a:xfrm>
            <a:off x="5257800" y="43434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7" name="Text Box 15"/>
          <p:cNvSpPr txBox="1">
            <a:spLocks noChangeArrowheads="1"/>
          </p:cNvSpPr>
          <p:nvPr/>
        </p:nvSpPr>
        <p:spPr bwMode="auto">
          <a:xfrm>
            <a:off x="3200400" y="5791200"/>
            <a:ext cx="1554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Appliances</a:t>
            </a:r>
          </a:p>
        </p:txBody>
      </p:sp>
      <p:sp>
        <p:nvSpPr>
          <p:cNvPr id="18448" name="Text Box 16"/>
          <p:cNvSpPr txBox="1">
            <a:spLocks noChangeArrowheads="1"/>
          </p:cNvSpPr>
          <p:nvPr/>
        </p:nvSpPr>
        <p:spPr bwMode="auto">
          <a:xfrm>
            <a:off x="6781800" y="57912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2163740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 dirty="0" smtClean="0"/>
              <a:t>第一次人机大战</a:t>
            </a:r>
            <a:endParaRPr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4260" y="3733800"/>
            <a:ext cx="8229600" cy="2438400"/>
          </a:xfrm>
        </p:spPr>
        <p:txBody>
          <a:bodyPr/>
          <a:lstStyle/>
          <a:p>
            <a:r>
              <a:rPr lang="en-US" altLang="zh-CN" sz="2800" dirty="0" smtClean="0"/>
              <a:t>1997</a:t>
            </a:r>
            <a:r>
              <a:rPr lang="zh-CN" altLang="en-US" sz="2800" dirty="0"/>
              <a:t>年，</a:t>
            </a:r>
            <a:r>
              <a:rPr lang="en-US" altLang="zh-CN" sz="2800" dirty="0"/>
              <a:t>IBM</a:t>
            </a:r>
            <a:r>
              <a:rPr lang="zh-CN" altLang="en-US" sz="2800" dirty="0"/>
              <a:t>的计算机深蓝第一次击败了国际象棋大师卡斯帕罗夫。</a:t>
            </a:r>
            <a:endParaRPr lang="en-US" altLang="zh-CN" sz="2800" dirty="0"/>
          </a:p>
          <a:p>
            <a:endParaRPr lang="zh-CN" altLang="en-US" sz="1000" dirty="0"/>
          </a:p>
          <a:p>
            <a:r>
              <a:rPr lang="en-US" altLang="zh-CN" sz="2800" dirty="0"/>
              <a:t>2006</a:t>
            </a:r>
            <a:r>
              <a:rPr lang="zh-CN" altLang="en-US" sz="2800" dirty="0"/>
              <a:t>年，人类最后一次打败顶尖的国际象棋</a:t>
            </a:r>
            <a:r>
              <a:rPr lang="en-US" altLang="zh-CN" sz="2800" dirty="0"/>
              <a:t>AI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en-US" altLang="zh-CN" sz="1000" dirty="0"/>
          </a:p>
          <a:p>
            <a:r>
              <a:rPr lang="zh-CN" altLang="en-US" sz="2800" dirty="0"/>
              <a:t>意味着：</a:t>
            </a:r>
            <a:r>
              <a:rPr lang="zh-CN" altLang="en-US" sz="2800" dirty="0">
                <a:solidFill>
                  <a:srgbClr val="FF0000"/>
                </a:solidFill>
              </a:rPr>
              <a:t>机器在逻辑推理能力方面超越人类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943015"/>
            <a:ext cx="2930557" cy="279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4171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 dirty="0" smtClean="0"/>
              <a:t>第二次人机大战</a:t>
            </a:r>
            <a:endParaRPr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657600"/>
            <a:ext cx="8229600" cy="2468563"/>
          </a:xfrm>
        </p:spPr>
        <p:txBody>
          <a:bodyPr/>
          <a:lstStyle/>
          <a:p>
            <a:r>
              <a:rPr lang="en-US" altLang="zh-CN" sz="3200" dirty="0" smtClean="0"/>
              <a:t>2011</a:t>
            </a:r>
            <a:r>
              <a:rPr lang="zh-CN" altLang="en-US" sz="3200" dirty="0"/>
              <a:t>年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IBM</a:t>
            </a:r>
            <a:r>
              <a:rPr lang="zh-CN" altLang="en-US" sz="3200" dirty="0" smtClean="0"/>
              <a:t>公司开发的</a:t>
            </a:r>
            <a:r>
              <a:rPr lang="en-US" altLang="zh-CN" sz="3200" dirty="0" smtClean="0"/>
              <a:t>Watson </a:t>
            </a:r>
            <a:r>
              <a:rPr lang="zh-CN" altLang="en-US" sz="3200" dirty="0" smtClean="0"/>
              <a:t>机器人战胜</a:t>
            </a:r>
            <a:r>
              <a:rPr lang="zh-CN" altLang="en-US" sz="3200" dirty="0"/>
              <a:t>了电视智力竞赛</a:t>
            </a:r>
            <a:r>
              <a:rPr lang="en-US" altLang="zh-CN" sz="3200" dirty="0"/>
              <a:t>Jeopardy </a:t>
            </a:r>
            <a:r>
              <a:rPr lang="zh-CN" altLang="en-US" sz="3200" dirty="0" smtClean="0"/>
              <a:t>的人类冠军</a:t>
            </a:r>
            <a:endParaRPr lang="en-US" altLang="zh-CN" sz="3200" dirty="0"/>
          </a:p>
          <a:p>
            <a:endParaRPr lang="en-US" altLang="zh-CN" sz="1000" dirty="0"/>
          </a:p>
          <a:p>
            <a:r>
              <a:rPr lang="zh-CN" altLang="en-US" sz="3200" dirty="0"/>
              <a:t>意味着：</a:t>
            </a:r>
            <a:r>
              <a:rPr lang="zh-CN" altLang="en-US" sz="3200" dirty="0">
                <a:solidFill>
                  <a:srgbClr val="FF0000"/>
                </a:solidFill>
              </a:rPr>
              <a:t>机器在文本理解和问题回答方面的能力超越人类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92071"/>
            <a:ext cx="4800600" cy="2189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6317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 dirty="0" smtClean="0"/>
              <a:t>第三次人机大战</a:t>
            </a:r>
            <a:endParaRPr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797" y="3657600"/>
            <a:ext cx="8458200" cy="2545308"/>
          </a:xfrm>
        </p:spPr>
        <p:txBody>
          <a:bodyPr/>
          <a:lstStyle/>
          <a:p>
            <a:r>
              <a:rPr lang="en-US" altLang="zh-CN" sz="2800" dirty="0" smtClean="0"/>
              <a:t>《</a:t>
            </a:r>
            <a:r>
              <a:rPr lang="zh-CN" altLang="en-US" sz="2800" dirty="0"/>
              <a:t>自然</a:t>
            </a:r>
            <a:r>
              <a:rPr lang="en-US" altLang="zh-CN" sz="2800" dirty="0"/>
              <a:t>》</a:t>
            </a:r>
            <a:r>
              <a:rPr lang="zh-CN" altLang="en-US" sz="2800" dirty="0"/>
              <a:t>杂志</a:t>
            </a:r>
            <a:r>
              <a:rPr lang="en-US" altLang="zh-CN" sz="2800" dirty="0"/>
              <a:t>2016.1.27</a:t>
            </a:r>
            <a:r>
              <a:rPr lang="zh-CN" altLang="en-US" sz="2800" dirty="0"/>
              <a:t>日发文，围棋电脑软件“</a:t>
            </a:r>
            <a:r>
              <a:rPr lang="en-US" altLang="zh-CN" sz="2800" dirty="0" err="1"/>
              <a:t>AlphaGo</a:t>
            </a:r>
            <a:r>
              <a:rPr lang="en-US" altLang="zh-CN" sz="2800" dirty="0"/>
              <a:t>”(</a:t>
            </a:r>
            <a:r>
              <a:rPr lang="zh-CN" altLang="en-US" sz="2800" dirty="0"/>
              <a:t>以下称“阿尔法围棋”</a:t>
            </a:r>
            <a:r>
              <a:rPr lang="en-US" altLang="zh-CN" sz="2800" dirty="0"/>
              <a:t>)</a:t>
            </a:r>
            <a:r>
              <a:rPr lang="zh-CN" altLang="en-US" sz="2800" dirty="0"/>
              <a:t>打败了职业棋手，震撼了国际</a:t>
            </a:r>
            <a:r>
              <a:rPr lang="zh-CN" altLang="en-US" sz="2800" dirty="0" smtClean="0"/>
              <a:t>棋坛</a:t>
            </a:r>
            <a:r>
              <a:rPr lang="zh-CN" altLang="en-US" sz="2800" dirty="0"/>
              <a:t>，</a:t>
            </a:r>
            <a:r>
              <a:rPr lang="zh-CN" altLang="en-US" sz="2800" dirty="0" smtClean="0"/>
              <a:t>这个</a:t>
            </a:r>
            <a:r>
              <a:rPr lang="zh-CN" altLang="en-US" sz="2800" dirty="0"/>
              <a:t>消息也令人工智能科学家们感到震撼</a:t>
            </a:r>
            <a:r>
              <a:rPr lang="zh-CN" altLang="en-US" sz="2800" dirty="0" smtClean="0"/>
              <a:t>。</a:t>
            </a:r>
            <a:endParaRPr lang="en-US" altLang="zh-CN" sz="2800" dirty="0"/>
          </a:p>
          <a:p>
            <a:endParaRPr lang="en-US" altLang="zh-CN" sz="1000" dirty="0"/>
          </a:p>
          <a:p>
            <a:r>
              <a:rPr lang="zh-CN" altLang="en-US" sz="2800" dirty="0" smtClean="0"/>
              <a:t>意味着：</a:t>
            </a:r>
            <a:r>
              <a:rPr lang="zh-CN" altLang="en-US" sz="2800" dirty="0" smtClean="0">
                <a:solidFill>
                  <a:srgbClr val="FF0000"/>
                </a:solidFill>
              </a:rPr>
              <a:t>在复杂问题求解方面，机器超越人类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Picture 2" descr="https://timgsa.baidu.com/timg?image&amp;quality=80&amp;size=b9999_10000&amp;sec=1532093330306&amp;di=cbb9b6787a7ed8f32b7b8ecf570aaab9&amp;imgtype=0&amp;src=http%3A%2F%2Fimg.mp.itc.cn%2Fupload%2F20161110%2Fb8038bea91144333bba97006b676824a_th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92593"/>
            <a:ext cx="3398838" cy="226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s://timgsa.baidu.com/timg?image&amp;quality=80&amp;size=b9999_10000&amp;sec=1532093370176&amp;di=ae6016ef9d5db43d642777d23db5ea3f&amp;imgtype=0&amp;src=http%3A%2F%2Fa.hiphotos.baidu.com%2Fzhidao%2Fwh%3D450%2C600%2Fsign%3D35642c595bda81cb4eb38bc96756fc20%2Fae51f3deb48f8c540ce4018230292df5e0fe7f6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755" y="1621193"/>
            <a:ext cx="4225925" cy="203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081983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Outline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 overview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study AI?</a:t>
            </a:r>
            <a:endParaRPr lang="en-US" altLang="zh-CN" sz="36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is AI?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 history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state of the art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srgbClr val="2F2F2F">
                    <a:lumMod val="75000"/>
                    <a:lumOff val="25000"/>
                  </a:srgbClr>
                </a:solidFill>
              </a:rPr>
              <a:t>同济大学</a:t>
            </a:r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704FF7-34EE-47FD-8789-3E112026E74A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00673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altLang="ko-KR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AI? 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02261"/>
            <a:ext cx="8229600" cy="511850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800" b="1" dirty="0" smtClean="0">
                <a:ea typeface="Malgun Gothic Semilight" panose="020B0502040204020203" pitchFamily="34" charset="-122"/>
              </a:rPr>
              <a:t>Artificial Intelligence (AI)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b="1" dirty="0" smtClean="0">
                <a:latin typeface="Times New Roman" panose="02020603050405020304" pitchFamily="18" charset="0"/>
                <a:ea typeface="Malgun Gothic Semilight" panose="020B0502040204020203" pitchFamily="34" charset="-122"/>
                <a:cs typeface="Times New Roman" panose="02020603050405020304" pitchFamily="18" charset="0"/>
              </a:rPr>
              <a:t>Intelligent behavior in artifacts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b="1" dirty="0" smtClean="0">
                <a:latin typeface="Times New Roman" panose="02020603050405020304" pitchFamily="18" charset="0"/>
                <a:ea typeface="Malgun Gothic Semilight" panose="020B0502040204020203" pitchFamily="34" charset="-122"/>
                <a:cs typeface="Times New Roman" panose="02020603050405020304" pitchFamily="18" charset="0"/>
              </a:rPr>
              <a:t>“Design computer programs to make computers smarter”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b="1" dirty="0" smtClean="0">
                <a:latin typeface="Times New Roman" panose="02020603050405020304" pitchFamily="18" charset="0"/>
                <a:ea typeface="Malgun Gothic Semilight" panose="020B0502040204020203" pitchFamily="34" charset="-122"/>
                <a:cs typeface="Times New Roman" panose="02020603050405020304" pitchFamily="18" charset="0"/>
              </a:rPr>
              <a:t>“Study of how to make computers do things at which, at the moment, people are better”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2000" b="1" dirty="0" smtClean="0">
              <a:latin typeface="Times New Roman" panose="02020603050405020304" pitchFamily="18" charset="0"/>
              <a:ea typeface="Malgun Gothic Semilight" panose="020B0502040204020203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800" b="1" dirty="0" smtClean="0">
                <a:ea typeface="Malgun Gothic Semilight" panose="020B0502040204020203" pitchFamily="34" charset="-122"/>
              </a:rPr>
              <a:t>Intelligent behavior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b="1" dirty="0" smtClean="0">
                <a:latin typeface="Times New Roman" panose="02020603050405020304" pitchFamily="18" charset="0"/>
                <a:ea typeface="Malgun Gothic Semilight" panose="020B0502040204020203" pitchFamily="34" charset="-122"/>
                <a:cs typeface="Times New Roman" panose="02020603050405020304" pitchFamily="18" charset="0"/>
              </a:rPr>
              <a:t>Perception, reasoning, learning, communicating, acting in complex environments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2000" b="1" dirty="0" smtClean="0">
              <a:latin typeface="Times New Roman" panose="02020603050405020304" pitchFamily="18" charset="0"/>
              <a:ea typeface="Malgun Gothic Semilight" panose="020B0502040204020203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800" b="1" dirty="0" smtClean="0">
                <a:ea typeface="Malgun Gothic Semilight" panose="020B0502040204020203" pitchFamily="34" charset="-122"/>
              </a:rPr>
              <a:t>Long term goals of AI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b="1" dirty="0" smtClean="0">
                <a:latin typeface="Times New Roman" panose="02020603050405020304" pitchFamily="18" charset="0"/>
                <a:ea typeface="Malgun Gothic Semilight" panose="020B0502040204020203" pitchFamily="34" charset="-122"/>
                <a:cs typeface="Times New Roman" panose="02020603050405020304" pitchFamily="18" charset="0"/>
              </a:rPr>
              <a:t>Develop machines that do things as well as humans can or possibly even better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b="1" dirty="0" smtClean="0">
                <a:latin typeface="Times New Roman" panose="02020603050405020304" pitchFamily="18" charset="0"/>
                <a:ea typeface="Malgun Gothic Semilight" panose="020B0502040204020203" pitchFamily="34" charset="-122"/>
                <a:cs typeface="Times New Roman" panose="02020603050405020304" pitchFamily="18" charset="0"/>
              </a:rPr>
              <a:t>Understand intelligent behaviors</a:t>
            </a:r>
          </a:p>
        </p:txBody>
      </p:sp>
    </p:spTree>
    <p:extLst>
      <p:ext uri="{BB962C8B-B14F-4D97-AF65-F5344CB8AC3E}">
        <p14:creationId xmlns:p14="http://schemas.microsoft.com/office/powerpoint/2010/main" val="36852895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Outline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 overview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study AI?</a:t>
            </a:r>
            <a:endParaRPr lang="en-US" altLang="zh-CN" sz="36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is AI?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 history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state of the art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srgbClr val="2F2F2F">
                    <a:lumMod val="75000"/>
                    <a:lumOff val="25000"/>
                  </a:srgbClr>
                </a:solidFill>
              </a:rPr>
              <a:t>同济大学</a:t>
            </a:r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704FF7-34EE-47FD-8789-3E112026E74A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324567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 dirty="0" smtClean="0"/>
              <a:t>人的智能</a:t>
            </a:r>
            <a:endParaRPr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7063" y="1417637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</a:t>
            </a:r>
            <a:r>
              <a:rPr lang="zh-CN" altLang="en-US" b="1" dirty="0" smtClean="0"/>
              <a:t>感知能力</a:t>
            </a:r>
            <a:r>
              <a:rPr lang="en-US" altLang="zh-CN" b="1" dirty="0" smtClean="0"/>
              <a:t>+</a:t>
            </a:r>
            <a:r>
              <a:rPr lang="zh-CN" altLang="en-US" b="1" dirty="0" smtClean="0"/>
              <a:t>认知能力</a:t>
            </a:r>
            <a:r>
              <a:rPr lang="en-US" altLang="zh-CN" b="1" dirty="0" smtClean="0"/>
              <a:t>+</a:t>
            </a:r>
            <a:r>
              <a:rPr lang="zh-CN" altLang="en-US" b="1" dirty="0" smtClean="0"/>
              <a:t>决策能力</a:t>
            </a:r>
            <a:r>
              <a:rPr lang="en-US" altLang="zh-CN" b="1" dirty="0" smtClean="0"/>
              <a:t>+</a:t>
            </a:r>
            <a:r>
              <a:rPr lang="zh-CN" altLang="en-US" b="1" dirty="0" smtClean="0"/>
              <a:t>行动能力</a:t>
            </a:r>
            <a:endParaRPr lang="en-US" altLang="zh-CN" b="1" dirty="0" smtClean="0"/>
          </a:p>
          <a:p>
            <a:endParaRPr lang="en-US" altLang="zh-CN" b="1" dirty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 smtClean="0"/>
              <a:t>      </a:t>
            </a:r>
            <a:r>
              <a:rPr lang="zh-CN" altLang="en-US" b="1" dirty="0" smtClean="0">
                <a:solidFill>
                  <a:srgbClr val="FF0000"/>
                </a:solidFill>
              </a:rPr>
              <a:t>传感器    学习模型   决策模型    控制论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zh-CN" altLang="en-US" smtClean="0"/>
              <a:t>人工智能原理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14DBF-E897-473F-B4DA-AAD750B6E787}" type="slidenum">
              <a:rPr lang="en-US" altLang="zh-CN" smtClean="0"/>
              <a:pPr/>
              <a:t>20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  <p:sp>
        <p:nvSpPr>
          <p:cNvPr id="7" name="下箭头 6"/>
          <p:cNvSpPr/>
          <p:nvPr/>
        </p:nvSpPr>
        <p:spPr bwMode="auto">
          <a:xfrm>
            <a:off x="7308308" y="3408528"/>
            <a:ext cx="484632" cy="978408"/>
          </a:xfrm>
          <a:prstGeom prst="downArrow">
            <a:avLst/>
          </a:prstGeom>
          <a:solidFill>
            <a:srgbClr val="008000">
              <a:alpha val="35001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" name="下箭头 7"/>
          <p:cNvSpPr/>
          <p:nvPr/>
        </p:nvSpPr>
        <p:spPr bwMode="auto">
          <a:xfrm>
            <a:off x="5410200" y="3408528"/>
            <a:ext cx="484632" cy="978408"/>
          </a:xfrm>
          <a:prstGeom prst="downArrow">
            <a:avLst/>
          </a:prstGeom>
          <a:solidFill>
            <a:srgbClr val="008000">
              <a:alpha val="35001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下箭头 8"/>
          <p:cNvSpPr/>
          <p:nvPr/>
        </p:nvSpPr>
        <p:spPr bwMode="auto">
          <a:xfrm>
            <a:off x="3512092" y="3408528"/>
            <a:ext cx="484632" cy="978408"/>
          </a:xfrm>
          <a:prstGeom prst="downArrow">
            <a:avLst/>
          </a:prstGeom>
          <a:solidFill>
            <a:srgbClr val="008000">
              <a:alpha val="35001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" name="下箭头 9"/>
          <p:cNvSpPr/>
          <p:nvPr/>
        </p:nvSpPr>
        <p:spPr bwMode="auto">
          <a:xfrm>
            <a:off x="1714802" y="3410803"/>
            <a:ext cx="484632" cy="978408"/>
          </a:xfrm>
          <a:prstGeom prst="downArrow">
            <a:avLst/>
          </a:prstGeom>
          <a:solidFill>
            <a:srgbClr val="008000">
              <a:alpha val="35001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33634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is AI?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dirty="0" smtClean="0"/>
              <a:t>Views of AI fall into four categories:</a:t>
            </a:r>
          </a:p>
          <a:p>
            <a:pPr eaLnBrk="1" hangingPunct="1">
              <a:buFontTx/>
              <a:buNone/>
            </a:pPr>
            <a:r>
              <a:rPr lang="en-US" altLang="zh-CN" b="1" dirty="0" smtClean="0"/>
              <a:t>
         </a:t>
            </a:r>
            <a:r>
              <a:rPr lang="zh-CN" altLang="en-US" b="1" dirty="0" smtClean="0">
                <a:solidFill>
                  <a:srgbClr val="FF0000"/>
                </a:solidFill>
              </a:rPr>
              <a:t>强人工智能             弱人工智能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zh-CN" b="1" dirty="0" smtClean="0"/>
              <a:t>	Thinking humanly	Thinking rationally </a:t>
            </a:r>
          </a:p>
          <a:p>
            <a:pPr eaLnBrk="1" hangingPunct="1">
              <a:buFontTx/>
              <a:buNone/>
            </a:pPr>
            <a:r>
              <a:rPr lang="en-US" altLang="zh-CN" b="1" dirty="0" smtClean="0"/>
              <a:t>	Acting humanly	Acting rationally </a:t>
            </a:r>
          </a:p>
          <a:p>
            <a:pPr eaLnBrk="1" hangingPunct="1"/>
            <a:endParaRPr lang="en-US" altLang="zh-CN" b="1" dirty="0" smtClean="0"/>
          </a:p>
          <a:p>
            <a:pPr eaLnBrk="1" hangingPunct="1">
              <a:buFontTx/>
              <a:buNone/>
            </a:pPr>
            <a:r>
              <a:rPr lang="en-US" altLang="zh-CN" b="1" dirty="0" smtClean="0"/>
              <a:t>The textbook advocates "acting rationally"</a:t>
            </a:r>
            <a:r>
              <a:rPr lang="en-US" altLang="zh-CN" dirty="0" smtClean="0"/>
              <a:t>
</a:t>
            </a:r>
          </a:p>
        </p:txBody>
      </p:sp>
      <p:graphicFrame>
        <p:nvGraphicFramePr>
          <p:cNvPr id="7186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558243"/>
              </p:ext>
            </p:extLst>
          </p:nvPr>
        </p:nvGraphicFramePr>
        <p:xfrm>
          <a:off x="685800" y="3429000"/>
          <a:ext cx="7086600" cy="1219200"/>
        </p:xfrm>
        <a:graphic>
          <a:graphicData uri="http://schemas.openxmlformats.org/drawingml/2006/table">
            <a:tbl>
              <a:tblPr/>
              <a:tblGrid>
                <a:gridCol w="3505200"/>
                <a:gridCol w="3581400"/>
              </a:tblGrid>
              <a:tr h="5737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54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mtClean="0"/>
              <a:t>人工智能原理</a:t>
            </a:r>
            <a:endParaRPr lang="en-US" altLang="zh-CN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21</a:t>
            </a:fld>
            <a:endParaRPr lang="en-US" altLang="zh-CN"/>
          </a:p>
        </p:txBody>
      </p:sp>
      <p:sp>
        <p:nvSpPr>
          <p:cNvPr id="7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="" xmlns:a16="http://schemas.microsoft.com/office/drawing/2014/main" id="{BE8D0B42-38B6-4E27-A6BF-EE8C5BD57D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274638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Thinking </a:t>
            </a:r>
            <a:r>
              <a:rPr lang="en-US" altLang="zh-CN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humanly:cognitive</a:t>
            </a:r>
            <a:r>
              <a:rPr lang="en-US" altLang="zh-C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799"/>
            <a:ext cx="8534400" cy="502920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 dirty="0" smtClean="0"/>
              <a:t>1960s "cognitive revolution": information-processing psychology  </a:t>
            </a:r>
          </a:p>
          <a:p>
            <a:pPr eaLnBrk="1" hangingPunct="1">
              <a:lnSpc>
                <a:spcPct val="80000"/>
              </a:lnSpc>
            </a:pPr>
            <a:endParaRPr lang="en-US" altLang="zh-CN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 smtClean="0"/>
              <a:t>Requires scientific theories of internal activities of the brain </a:t>
            </a:r>
          </a:p>
          <a:p>
            <a:pPr eaLnBrk="1" hangingPunct="1">
              <a:lnSpc>
                <a:spcPct val="80000"/>
              </a:lnSpc>
            </a:pPr>
            <a:endParaRPr lang="en-US" altLang="zh-CN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 smtClean="0"/>
              <a:t> -- How to validate? Requires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zh-CN" sz="2400" dirty="0" smtClean="0"/>
              <a:t>    1) Predicting and testing behavior of human subjects (top-down)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2) Direct identification from neurological data (bottom-up)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zh-CN" sz="2400" dirty="0" smtClean="0"/>
          </a:p>
          <a:p>
            <a:pPr eaLnBrk="1" hangingPunct="1">
              <a:lnSpc>
                <a:spcPct val="80000"/>
              </a:lnSpc>
              <a:spcBef>
                <a:spcPts val="1200"/>
              </a:spcBef>
            </a:pPr>
            <a:r>
              <a:rPr lang="en-US" altLang="zh-CN" sz="2800" dirty="0" smtClean="0"/>
              <a:t>Both approaches (roughly, Cognitive Science and Cognitive Neuroscience), are now distinct from AI</a:t>
            </a:r>
          </a:p>
        </p:txBody>
      </p:sp>
    </p:spTree>
    <p:extLst>
      <p:ext uri="{BB962C8B-B14F-4D97-AF65-F5344CB8AC3E}">
        <p14:creationId xmlns:p14="http://schemas.microsoft.com/office/powerpoint/2010/main" val="32662332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74638"/>
            <a:ext cx="8915400" cy="1143000"/>
          </a:xfrm>
        </p:spPr>
        <p:txBody>
          <a:bodyPr/>
          <a:lstStyle/>
          <a:p>
            <a:pPr eaLnBrk="1" hangingPunct="1"/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Thinking rationally: "laws of thought"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434698"/>
            <a:ext cx="8458200" cy="4737502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</a:pPr>
            <a:r>
              <a:rPr lang="en-US" altLang="zh-CN" sz="2400" dirty="0" smtClean="0"/>
              <a:t>Aristotle: what are correct arguments/thought processes?</a:t>
            </a:r>
          </a:p>
          <a:p>
            <a:pPr marL="609600" indent="-609600" eaLnBrk="1" hangingPunct="1">
              <a:lnSpc>
                <a:spcPct val="90000"/>
              </a:lnSpc>
            </a:pPr>
            <a:endParaRPr lang="en-US" altLang="zh-CN" sz="2400" dirty="0" smtClean="0"/>
          </a:p>
          <a:p>
            <a:pPr marL="609600" indent="-609600" eaLnBrk="1" hangingPunct="1">
              <a:lnSpc>
                <a:spcPct val="90000"/>
              </a:lnSpc>
            </a:pPr>
            <a:r>
              <a:rPr lang="en-US" altLang="zh-CN" sz="2400" dirty="0" smtClean="0"/>
              <a:t>Several Greek schools developed various forms of </a:t>
            </a:r>
            <a:r>
              <a:rPr lang="en-US" altLang="zh-CN" sz="2400" i="1" dirty="0" smtClean="0"/>
              <a:t>logic</a:t>
            </a:r>
            <a:r>
              <a:rPr lang="en-US" altLang="zh-CN" sz="2400" dirty="0" smtClean="0"/>
              <a:t>: </a:t>
            </a:r>
            <a:r>
              <a:rPr lang="en-US" altLang="zh-CN" sz="2400" i="1" dirty="0" smtClean="0"/>
              <a:t>notation</a:t>
            </a:r>
            <a:r>
              <a:rPr lang="en-US" altLang="zh-CN" sz="2400" dirty="0" smtClean="0"/>
              <a:t> and </a:t>
            </a:r>
            <a:r>
              <a:rPr lang="en-US" altLang="zh-CN" sz="2400" i="1" dirty="0" smtClean="0"/>
              <a:t>rules of derivation</a:t>
            </a:r>
            <a:r>
              <a:rPr lang="en-US" altLang="zh-CN" sz="2400" dirty="0" smtClean="0"/>
              <a:t> for thoughts; may or may not have proceeded to the idea of mechanization</a:t>
            </a:r>
          </a:p>
          <a:p>
            <a:pPr marL="609600" indent="-609600" eaLnBrk="1" hangingPunct="1">
              <a:lnSpc>
                <a:spcPct val="90000"/>
              </a:lnSpc>
            </a:pPr>
            <a:endParaRPr lang="en-US" altLang="zh-CN" sz="2400" dirty="0" smtClean="0"/>
          </a:p>
          <a:p>
            <a:pPr marL="609600" indent="-609600" eaLnBrk="1" hangingPunct="1">
              <a:lnSpc>
                <a:spcPct val="90000"/>
              </a:lnSpc>
            </a:pPr>
            <a:r>
              <a:rPr lang="en-US" altLang="zh-CN" sz="2400" dirty="0" smtClean="0"/>
              <a:t>Direct line through mathematics and philosophy to modern AI</a:t>
            </a:r>
          </a:p>
          <a:p>
            <a:pPr marL="609600" indent="-609600" eaLnBrk="1" hangingPunct="1">
              <a:lnSpc>
                <a:spcPct val="90000"/>
              </a:lnSpc>
            </a:pPr>
            <a:endParaRPr lang="en-US" altLang="zh-CN" sz="2400" dirty="0" smtClean="0"/>
          </a:p>
          <a:p>
            <a:pPr marL="609600" indent="-609600" eaLnBrk="1" hangingPunct="1">
              <a:lnSpc>
                <a:spcPct val="90000"/>
              </a:lnSpc>
            </a:pPr>
            <a:r>
              <a:rPr lang="en-US" altLang="zh-CN" sz="2400" dirty="0" smtClean="0"/>
              <a:t>Problems: 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 all intelligent behavior is mediated by logical deliberation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purpose of thinking? What thoughts should I have?</a:t>
            </a:r>
          </a:p>
        </p:txBody>
      </p:sp>
    </p:spTree>
    <p:extLst>
      <p:ext uri="{BB962C8B-B14F-4D97-AF65-F5344CB8AC3E}">
        <p14:creationId xmlns:p14="http://schemas.microsoft.com/office/powerpoint/2010/main" val="171644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Acting humanly: Turing Test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="" xmlns:a16="http://schemas.microsoft.com/office/drawing/2014/main" id="{EA8F2E0B-5F51-4306-8192-DCF9384534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3850" y="1524000"/>
            <a:ext cx="866775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zh-CN" sz="2400" dirty="0"/>
              <a:t>Turing (1950) "Computing machinery and intelligence":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 sz="2400" dirty="0"/>
              <a:t>"Can machines think?"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en-US" altLang="zh-CN" sz="2400" dirty="0"/>
              <a:t> "Can machines behave intelligently?"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 sz="2400" dirty="0"/>
              <a:t>Operational test for intelligent behavior: the Imitation Game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zh-CN" sz="2400" dirty="0"/>
          </a:p>
          <a:p>
            <a:pPr eaLnBrk="1" hangingPunct="1">
              <a:lnSpc>
                <a:spcPct val="80000"/>
              </a:lnSpc>
              <a:defRPr/>
            </a:pPr>
            <a:endParaRPr lang="en-US" altLang="zh-CN" sz="2400" dirty="0"/>
          </a:p>
          <a:p>
            <a:pPr eaLnBrk="1" hangingPunct="1">
              <a:lnSpc>
                <a:spcPct val="80000"/>
              </a:lnSpc>
              <a:defRPr/>
            </a:pPr>
            <a:endParaRPr lang="en-US" altLang="zh-CN" sz="2400" dirty="0"/>
          </a:p>
          <a:p>
            <a:pPr eaLnBrk="1" hangingPunct="1">
              <a:lnSpc>
                <a:spcPct val="80000"/>
              </a:lnSpc>
              <a:defRPr/>
            </a:pPr>
            <a:endParaRPr lang="en-US" altLang="zh-CN" sz="2400" dirty="0"/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altLang="zh-CN" sz="2400" dirty="0"/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altLang="zh-CN" sz="24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 sz="2400" dirty="0"/>
              <a:t>Predicted that by 2000, 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machine might have a 30% chance of fooling a lay person for 5 minutes</a:t>
            </a:r>
          </a:p>
          <a:p>
            <a:pPr eaLnBrk="1" hangingPunct="1">
              <a:lnSpc>
                <a:spcPct val="80000"/>
              </a:lnSpc>
              <a:spcBef>
                <a:spcPts val="1800"/>
              </a:spcBef>
              <a:defRPr/>
            </a:pPr>
            <a:r>
              <a:rPr lang="en-US" altLang="zh-CN" sz="2400" dirty="0"/>
              <a:t>Suggested major components of AI: knowledge, reasoning, language understanding, learning</a:t>
            </a:r>
          </a:p>
        </p:txBody>
      </p:sp>
      <p:pic>
        <p:nvPicPr>
          <p:cNvPr id="36868" name="Picture 4" descr="tu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62" y="2667000"/>
            <a:ext cx="61563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44598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317009" y="76200"/>
            <a:ext cx="7848600" cy="1143000"/>
          </a:xfrm>
        </p:spPr>
        <p:txBody>
          <a:bodyPr/>
          <a:lstStyle/>
          <a:p>
            <a:pPr eaLnBrk="1" hangingPunct="1"/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Acting rationally: </a:t>
            </a:r>
            <a:b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—rational agent approach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="" xmlns:a16="http://schemas.microsoft.com/office/drawing/2014/main" id="{F81B13C4-93EE-4349-B12F-DD902F10D7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676400"/>
            <a:ext cx="82296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800" dirty="0">
                <a:solidFill>
                  <a:srgbClr val="FF0000"/>
                </a:solidFill>
              </a:rPr>
              <a:t>Rational</a:t>
            </a:r>
            <a:r>
              <a:rPr lang="en-US" altLang="zh-CN" sz="2800" dirty="0"/>
              <a:t> behavior: doing </a:t>
            </a:r>
            <a:r>
              <a:rPr lang="en-US" altLang="zh-CN" sz="2800" dirty="0">
                <a:solidFill>
                  <a:srgbClr val="FF0000"/>
                </a:solidFill>
              </a:rPr>
              <a:t>the right thing</a:t>
            </a:r>
          </a:p>
          <a:p>
            <a:pPr eaLnBrk="1" hangingPunct="1">
              <a:defRPr/>
            </a:pPr>
            <a:endParaRPr lang="en-US" altLang="zh-CN" sz="2800" dirty="0"/>
          </a:p>
          <a:p>
            <a:pPr eaLnBrk="1" hangingPunct="1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right thing</a:t>
            </a:r>
            <a:r>
              <a:rPr lang="en-US" altLang="zh-CN" sz="2800" dirty="0"/>
              <a:t>: that which is expected to maximize goal achievement, given the available information</a:t>
            </a:r>
          </a:p>
          <a:p>
            <a:pPr eaLnBrk="1" hangingPunct="1">
              <a:defRPr/>
            </a:pPr>
            <a:endParaRPr lang="en-US" altLang="zh-CN" sz="2800" dirty="0"/>
          </a:p>
          <a:p>
            <a:pPr eaLnBrk="1" hangingPunct="1">
              <a:defRPr/>
            </a:pPr>
            <a:r>
              <a:rPr lang="en-US" altLang="zh-CN" sz="2800" dirty="0"/>
              <a:t>Doesn't necessarily involve thinking – e.g., blinking reflex – but  thinking should be in the service of rational action</a:t>
            </a:r>
          </a:p>
        </p:txBody>
      </p:sp>
    </p:spTree>
    <p:extLst>
      <p:ext uri="{BB962C8B-B14F-4D97-AF65-F5344CB8AC3E}">
        <p14:creationId xmlns:p14="http://schemas.microsoft.com/office/powerpoint/2010/main" val="12136457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Rational agents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="" xmlns:a16="http://schemas.microsoft.com/office/drawing/2014/main" id="{217D5F3E-7F73-423C-B8DE-682EC84CFD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3820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zh-CN" sz="2800" dirty="0"/>
              <a:t>An </a:t>
            </a:r>
            <a:r>
              <a:rPr lang="en-US" altLang="zh-CN" sz="2800" dirty="0">
                <a:solidFill>
                  <a:srgbClr val="FF0000"/>
                </a:solidFill>
              </a:rPr>
              <a:t>agent</a:t>
            </a:r>
            <a:r>
              <a:rPr lang="en-US" altLang="zh-CN" sz="2800" dirty="0"/>
              <a:t> is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entity that perceives and 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acts</a:t>
            </a:r>
            <a:endParaRPr lang="en-US" altLang="zh-CN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 sz="2800" dirty="0"/>
              <a:t>This course is about designing rational agents
Abstractly, an agent is a </a:t>
            </a:r>
            <a:r>
              <a:rPr lang="en-US" altLang="zh-CN" sz="2800" dirty="0">
                <a:solidFill>
                  <a:srgbClr val="FF0000"/>
                </a:solidFill>
              </a:rPr>
              <a:t>function</a:t>
            </a:r>
            <a:r>
              <a:rPr lang="en-US" altLang="zh-CN" sz="2800" dirty="0"/>
              <a:t>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percept histories to actions</a:t>
            </a:r>
            <a:r>
              <a:rPr lang="en-US" altLang="zh-CN" sz="2800" dirty="0"/>
              <a:t>:</a:t>
            </a:r>
          </a:p>
          <a:p>
            <a:pPr algn="ctr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zh-CN" sz="2800" dirty="0"/>
              <a:t>[</a:t>
            </a:r>
            <a:r>
              <a:rPr lang="en-US" altLang="zh-CN" sz="2800" i="1" dirty="0"/>
              <a:t>f</a:t>
            </a:r>
            <a:r>
              <a:rPr lang="en-US" altLang="zh-CN" sz="2800" dirty="0"/>
              <a:t>: </a:t>
            </a:r>
            <a:r>
              <a:rPr lang="en-US" altLang="zh-CN" sz="2800" dirty="0">
                <a:latin typeface="Monotype Corsiva" pitchFamily="66" charset="0"/>
              </a:rPr>
              <a:t>P*</a:t>
            </a:r>
            <a:r>
              <a:rPr lang="en-US" altLang="zh-CN" sz="2800" dirty="0"/>
              <a:t>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en-US" altLang="zh-CN" sz="2800" dirty="0"/>
              <a:t> </a:t>
            </a:r>
            <a:r>
              <a:rPr lang="en-US" altLang="zh-CN" sz="2800" dirty="0">
                <a:latin typeface="Monotype Corsiva" pitchFamily="66" charset="0"/>
              </a:rPr>
              <a:t>A</a:t>
            </a:r>
            <a:r>
              <a:rPr lang="en-US" altLang="zh-CN" sz="2800" dirty="0" smtClean="0"/>
              <a:t>]</a:t>
            </a:r>
            <a:endParaRPr lang="en-US" altLang="zh-CN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 sz="2800" dirty="0"/>
              <a:t>For any given class of environments and tasks, we seek the agent (or class of agents) with the best </a:t>
            </a:r>
            <a:r>
              <a:rPr lang="en-US" altLang="zh-CN" sz="2800" dirty="0" smtClean="0"/>
              <a:t>performance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zh-CN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 sz="2800" dirty="0"/>
              <a:t>Remark:    computational limitations make perfect rationality unachievable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zh-CN" sz="2400" dirty="0">
                <a:cs typeface="Arial" charset="0"/>
                <a:sym typeface="Wingdings" pitchFamily="2" charset="2"/>
              </a:rPr>
              <a:t> 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best 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given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resources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600871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Argument on AI—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三大学派</a:t>
            </a:r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Symbolism—</a:t>
            </a:r>
            <a:r>
              <a:rPr lang="zh-CN" altLang="en-US" b="1" dirty="0" smtClean="0"/>
              <a:t>符号主义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r>
              <a:rPr lang="en-US" altLang="zh-CN" b="1" dirty="0" smtClean="0"/>
              <a:t>Connectionism—</a:t>
            </a:r>
            <a:r>
              <a:rPr lang="zh-CN" altLang="en-US" b="1" dirty="0"/>
              <a:t>连</a:t>
            </a:r>
            <a:r>
              <a:rPr lang="zh-CN" altLang="en-US" b="1" dirty="0" smtClean="0"/>
              <a:t>接主义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r>
              <a:rPr lang="en-US" altLang="zh-CN" b="1" dirty="0" err="1" smtClean="0"/>
              <a:t>Actionism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行为主义</a:t>
            </a:r>
            <a:endParaRPr lang="en-US" altLang="zh-CN" b="1" dirty="0" smtClean="0"/>
          </a:p>
          <a:p>
            <a:endParaRPr lang="zh-CN" altLang="en-US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mtClean="0"/>
              <a:t>人工智能原理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ChangeArrowheads="1"/>
          </p:cNvSpPr>
          <p:nvPr/>
        </p:nvSpPr>
        <p:spPr bwMode="auto">
          <a:xfrm>
            <a:off x="914400" y="2"/>
            <a:ext cx="10515600" cy="137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0000"/>
              <a:buFont typeface="华文行楷" pitchFamily="2" charset="-122"/>
              <a:buNone/>
            </a:pPr>
            <a:r>
              <a:rPr lang="en-US" altLang="zh-CN" sz="4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    </a:t>
            </a:r>
            <a:r>
              <a:rPr lang="en-US" altLang="zh-CN" sz="32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幼圆" pitchFamily="49" charset="-122"/>
                <a:cs typeface="Times New Roman" panose="02020603050405020304" pitchFamily="18" charset="0"/>
              </a:rPr>
              <a:t>Symbolicism</a:t>
            </a:r>
            <a:endParaRPr lang="en-US" altLang="zh-CN" sz="32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幼圆" pitchFamily="49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0000"/>
              <a:buFont typeface="华文行楷" pitchFamily="2" charset="-122"/>
              <a:buNone/>
            </a:pPr>
            <a:r>
              <a:rPr lang="en-US" altLang="zh-CN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幼圆" pitchFamily="49" charset="-122"/>
                <a:cs typeface="Times New Roman" panose="02020603050405020304" pitchFamily="18" charset="0"/>
              </a:rPr>
              <a:t>      —</a:t>
            </a:r>
            <a:r>
              <a:rPr lang="en-US" altLang="zh-CN" sz="32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幼圆" pitchFamily="49" charset="-122"/>
                <a:cs typeface="Times New Roman" panose="02020603050405020304" pitchFamily="18" charset="0"/>
              </a:rPr>
              <a:t>Logicism</a:t>
            </a:r>
            <a:r>
              <a:rPr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幼圆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32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幼圆" pitchFamily="49" charset="-122"/>
                <a:cs typeface="Times New Roman" panose="02020603050405020304" pitchFamily="18" charset="0"/>
              </a:rPr>
              <a:t>Psychlogism</a:t>
            </a:r>
            <a:r>
              <a:rPr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幼圆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3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幼圆" pitchFamily="49" charset="-122"/>
                <a:cs typeface="Times New Roman" panose="02020603050405020304" pitchFamily="18" charset="0"/>
              </a:rPr>
              <a:t>Computerism</a:t>
            </a:r>
            <a:endParaRPr lang="en-US" altLang="zh-CN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幼圆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8931" name="Rectangle 3"/>
          <p:cNvSpPr>
            <a:spLocks noChangeArrowheads="1"/>
          </p:cNvSpPr>
          <p:nvPr/>
        </p:nvSpPr>
        <p:spPr bwMode="auto">
          <a:xfrm>
            <a:off x="647700" y="1701035"/>
            <a:ext cx="7636564" cy="293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华文行楷" pitchFamily="2" charset="-122"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AI </a:t>
            </a:r>
            <a:r>
              <a:rPr lang="en-US" altLang="zh-CN" sz="2800" b="1" dirty="0">
                <a:latin typeface="Times New Roman" pitchFamily="18" charset="0"/>
              </a:rPr>
              <a:t>Origins from mathematic logic.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华文行楷" pitchFamily="2" charset="-122"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Cognitive </a:t>
            </a:r>
            <a:r>
              <a:rPr lang="en-US" altLang="zh-CN" sz="2800" b="1" dirty="0">
                <a:latin typeface="Times New Roman" pitchFamily="18" charset="0"/>
              </a:rPr>
              <a:t>element — symbol.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华文行楷" pitchFamily="2" charset="-122"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Core </a:t>
            </a:r>
            <a:r>
              <a:rPr lang="en-US" altLang="zh-CN" sz="2800" b="1" dirty="0">
                <a:latin typeface="Times New Roman" pitchFamily="18" charset="0"/>
              </a:rPr>
              <a:t>of AI —</a:t>
            </a:r>
            <a:r>
              <a:rPr lang="en-US" altLang="zh-CN" sz="2800" b="1" dirty="0"/>
              <a:t> </a:t>
            </a:r>
            <a:r>
              <a:rPr lang="en-US" altLang="zh-CN" sz="2800" b="1" dirty="0">
                <a:latin typeface="Times New Roman" pitchFamily="18" charset="0"/>
              </a:rPr>
              <a:t>Knowledge and Knowledge-based theoretical </a:t>
            </a:r>
            <a:r>
              <a:rPr lang="en-US" altLang="zh-CN" sz="2800" b="1" dirty="0" smtClean="0">
                <a:latin typeface="Times New Roman" pitchFamily="18" charset="0"/>
              </a:rPr>
              <a:t>system.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华文行楷" pitchFamily="2" charset="-122"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It </a:t>
            </a:r>
            <a:r>
              <a:rPr lang="en-US" altLang="zh-CN" sz="2800" b="1" dirty="0">
                <a:latin typeface="Times New Roman" pitchFamily="18" charset="0"/>
              </a:rPr>
              <a:t>is based on hypothesis of  symbol operation system and principle of  limit reasonability.</a:t>
            </a:r>
          </a:p>
        </p:txBody>
      </p:sp>
      <p:sp>
        <p:nvSpPr>
          <p:cNvPr id="508932" name="Rectangle 4"/>
          <p:cNvSpPr>
            <a:spLocks noChangeArrowheads="1"/>
          </p:cNvSpPr>
          <p:nvPr/>
        </p:nvSpPr>
        <p:spPr bwMode="auto">
          <a:xfrm>
            <a:off x="647700" y="4892975"/>
            <a:ext cx="8077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华文行楷" pitchFamily="2" charset="-122"/>
              <a:buNone/>
            </a:pPr>
            <a:r>
              <a:rPr lang="en-US" altLang="zh-CN" sz="2800" b="1" dirty="0">
                <a:latin typeface="Times New Roman" pitchFamily="18" charset="0"/>
              </a:rPr>
              <a:t>Representatives: Wiener</a:t>
            </a:r>
            <a:r>
              <a:rPr lang="zh-CN" altLang="en-US" sz="2800" b="1" dirty="0">
                <a:latin typeface="Times New Roman" pitchFamily="18" charset="0"/>
              </a:rPr>
              <a:t>，</a:t>
            </a:r>
            <a:r>
              <a:rPr lang="en-US" altLang="zh-CN" sz="2800" b="1" dirty="0">
                <a:latin typeface="Times New Roman" pitchFamily="18" charset="0"/>
              </a:rPr>
              <a:t>Newell</a:t>
            </a:r>
            <a:r>
              <a:rPr lang="zh-CN" altLang="en-US" sz="2800" b="1" dirty="0">
                <a:latin typeface="Times New Roman" pitchFamily="18" charset="0"/>
              </a:rPr>
              <a:t>，</a:t>
            </a:r>
            <a:r>
              <a:rPr lang="en-US" altLang="zh-CN" sz="2800" b="1" dirty="0">
                <a:latin typeface="Times New Roman" pitchFamily="18" charset="0"/>
              </a:rPr>
              <a:t>Shaw</a:t>
            </a:r>
            <a:r>
              <a:rPr lang="zh-CN" altLang="en-US" sz="2800" b="1" dirty="0">
                <a:latin typeface="Times New Roman" pitchFamily="18" charset="0"/>
              </a:rPr>
              <a:t>， </a:t>
            </a:r>
            <a:r>
              <a:rPr lang="en-US" altLang="zh-CN" sz="2800" b="1" dirty="0">
                <a:latin typeface="Times New Roman" pitchFamily="18" charset="0"/>
              </a:rPr>
              <a:t>Simon and Nilsson</a:t>
            </a: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mtClean="0"/>
              <a:t>人工智能原理</a:t>
            </a:r>
            <a:endParaRPr lang="en-US" altLang="zh-CN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28</a:t>
            </a:fld>
            <a:endParaRPr lang="en-US" altLang="zh-CN"/>
          </a:p>
        </p:txBody>
      </p:sp>
      <p:sp>
        <p:nvSpPr>
          <p:cNvPr id="7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930" grpId="0"/>
      <p:bldP spid="508931" grpId="0"/>
      <p:bldP spid="5089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ChangeArrowheads="1"/>
          </p:cNvSpPr>
          <p:nvPr/>
        </p:nvSpPr>
        <p:spPr bwMode="auto">
          <a:xfrm>
            <a:off x="1052927" y="193984"/>
            <a:ext cx="74052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华文行楷" pitchFamily="2" charset="-122"/>
              <a:buNone/>
            </a:pPr>
            <a:r>
              <a:rPr lang="en-US" altLang="zh-CN" sz="3200" i="1" dirty="0">
                <a:latin typeface="Verdana" pitchFamily="34" charset="0"/>
              </a:rPr>
              <a:t> </a:t>
            </a:r>
            <a:r>
              <a:rPr lang="en-US" altLang="zh-CN" sz="3200" i="1" dirty="0" smtClean="0">
                <a:latin typeface="Verdana" pitchFamily="34" charset="0"/>
              </a:rPr>
              <a:t>  </a:t>
            </a:r>
            <a:r>
              <a:rPr lang="en-US" altLang="zh-CN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Connectionism</a:t>
            </a:r>
            <a:endParaRPr lang="en-US" altLang="zh-CN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0979" name="Rectangle 3"/>
          <p:cNvSpPr>
            <a:spLocks noChangeArrowheads="1"/>
          </p:cNvSpPr>
          <p:nvPr/>
        </p:nvSpPr>
        <p:spPr bwMode="auto">
          <a:xfrm>
            <a:off x="976243" y="756651"/>
            <a:ext cx="69850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华文行楷" pitchFamily="2" charset="-122"/>
              <a:buNone/>
            </a:pPr>
            <a:r>
              <a:rPr lang="en-US" altLang="zh-C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   </a:t>
            </a:r>
            <a:r>
              <a:rPr lang="en-US" altLang="zh-CN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 </a:t>
            </a:r>
            <a:r>
              <a:rPr lang="en-US" altLang="zh-CN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3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Bionicsism</a:t>
            </a:r>
            <a:r>
              <a:rPr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Physiologism</a:t>
            </a:r>
            <a:endParaRPr lang="en-US" altLang="zh-CN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0980" name="Rectangle 4"/>
          <p:cNvSpPr>
            <a:spLocks noChangeArrowheads="1"/>
          </p:cNvSpPr>
          <p:nvPr/>
        </p:nvSpPr>
        <p:spPr bwMode="auto">
          <a:xfrm>
            <a:off x="609599" y="1769521"/>
            <a:ext cx="8101012" cy="2911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华文行楷" pitchFamily="2" charset="-122"/>
              <a:buNone/>
            </a:pPr>
            <a:r>
              <a:rPr lang="en-US" altLang="zh-CN" sz="3200" b="1" dirty="0" smtClean="0">
                <a:latin typeface="Times New Roman" pitchFamily="18" charset="0"/>
              </a:rPr>
              <a:t>AI </a:t>
            </a:r>
            <a:r>
              <a:rPr lang="en-US" altLang="zh-CN" sz="3200" b="1" dirty="0">
                <a:latin typeface="Times New Roman" pitchFamily="18" charset="0"/>
              </a:rPr>
              <a:t>Origins from Bionics.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华文行楷" pitchFamily="2" charset="-122"/>
              <a:buNone/>
            </a:pPr>
            <a:r>
              <a:rPr lang="en-US" altLang="zh-CN" sz="3200" b="1" dirty="0" smtClean="0">
                <a:latin typeface="Times New Roman" pitchFamily="18" charset="0"/>
              </a:rPr>
              <a:t>Thinking </a:t>
            </a:r>
            <a:r>
              <a:rPr lang="en-US" altLang="zh-CN" sz="3200" b="1" dirty="0">
                <a:latin typeface="Times New Roman" pitchFamily="18" charset="0"/>
              </a:rPr>
              <a:t>element- neuron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华文行楷" pitchFamily="2" charset="-122"/>
              <a:buNone/>
            </a:pPr>
            <a:r>
              <a:rPr lang="en-US" altLang="zh-CN" sz="3200" b="1" dirty="0" smtClean="0">
                <a:latin typeface="Times New Roman" pitchFamily="18" charset="0"/>
              </a:rPr>
              <a:t>Brain </a:t>
            </a:r>
            <a:r>
              <a:rPr lang="en-US" altLang="zh-CN" sz="3200" b="1" dirty="0">
                <a:latin typeface="Times New Roman" pitchFamily="18" charset="0"/>
              </a:rPr>
              <a:t>working mode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华文行楷" pitchFamily="2" charset="-122"/>
              <a:buNone/>
            </a:pPr>
            <a:r>
              <a:rPr lang="en-US" altLang="zh-CN" sz="3200" b="1" dirty="0" smtClean="0">
                <a:latin typeface="Times New Roman" pitchFamily="18" charset="0"/>
              </a:rPr>
              <a:t>It </a:t>
            </a:r>
            <a:r>
              <a:rPr lang="en-US" altLang="zh-CN" sz="3200" b="1" dirty="0">
                <a:latin typeface="Times New Roman" pitchFamily="18" charset="0"/>
              </a:rPr>
              <a:t>based on NN and connectionism and </a:t>
            </a:r>
            <a:r>
              <a:rPr lang="en-US" altLang="zh-CN" sz="3200" b="1" dirty="0" smtClean="0">
                <a:latin typeface="Times New Roman" pitchFamily="18" charset="0"/>
              </a:rPr>
              <a:t>learning algorithm </a:t>
            </a:r>
            <a:r>
              <a:rPr lang="en-US" altLang="zh-CN" sz="3200" b="1" dirty="0">
                <a:latin typeface="Times New Roman" pitchFamily="18" charset="0"/>
              </a:rPr>
              <a:t>between NN.</a:t>
            </a:r>
          </a:p>
        </p:txBody>
      </p:sp>
      <p:sp>
        <p:nvSpPr>
          <p:cNvPr id="510981" name="Rectangle 5"/>
          <p:cNvSpPr>
            <a:spLocks noChangeArrowheads="1"/>
          </p:cNvSpPr>
          <p:nvPr/>
        </p:nvSpPr>
        <p:spPr bwMode="auto">
          <a:xfrm>
            <a:off x="609599" y="4783021"/>
            <a:ext cx="9044609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华文行楷" pitchFamily="2" charset="-122"/>
              <a:buNone/>
            </a:pPr>
            <a:r>
              <a:rPr lang="en-US" altLang="zh-CN" sz="3200" b="1" dirty="0" smtClean="0">
                <a:latin typeface="Times New Roman" pitchFamily="18" charset="0"/>
              </a:rPr>
              <a:t>Representatives</a:t>
            </a:r>
            <a:r>
              <a:rPr lang="en-US" altLang="zh-CN" sz="3200" b="1" dirty="0">
                <a:latin typeface="Times New Roman" pitchFamily="18" charset="0"/>
              </a:rPr>
              <a:t>: </a:t>
            </a:r>
            <a:r>
              <a:rPr lang="en-US" altLang="zh-CN" sz="3200" b="1" dirty="0" err="1">
                <a:latin typeface="Times New Roman" pitchFamily="18" charset="0"/>
              </a:rPr>
              <a:t>Meculloch</a:t>
            </a:r>
            <a:r>
              <a:rPr lang="en-US" altLang="zh-CN" sz="3200" b="1" dirty="0">
                <a:latin typeface="Times New Roman" pitchFamily="18" charset="0"/>
              </a:rPr>
              <a:t>-Pitts, Hopfield and </a:t>
            </a:r>
            <a:r>
              <a:rPr lang="en-US" altLang="zh-CN" sz="3200" b="1" dirty="0" err="1">
                <a:latin typeface="Times New Roman" pitchFamily="18" charset="0"/>
              </a:rPr>
              <a:t>Rumelh</a:t>
            </a:r>
            <a:r>
              <a:rPr lang="en-US" altLang="zh-CN" sz="2800" b="1" dirty="0" err="1">
                <a:latin typeface="Times New Roman" pitchFamily="18" charset="0"/>
              </a:rPr>
              <a:t>art</a:t>
            </a:r>
            <a:endParaRPr lang="en-US" altLang="zh-CN" sz="2800" b="1" dirty="0">
              <a:latin typeface="Times New Roman" pitchFamily="18" charset="0"/>
            </a:endParaRPr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mtClean="0"/>
              <a:t>人工智能原理</a:t>
            </a:r>
            <a:endParaRPr lang="en-US" altLang="zh-CN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0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0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0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0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978" grpId="0"/>
      <p:bldP spid="510979" grpId="0"/>
      <p:bldP spid="510980" grpId="0"/>
      <p:bldP spid="51098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 idx="4294967295"/>
          </p:nvPr>
        </p:nvSpPr>
        <p:spPr>
          <a:xfrm>
            <a:off x="1394441" y="293687"/>
            <a:ext cx="7727950" cy="792163"/>
          </a:xfrm>
        </p:spPr>
        <p:txBody>
          <a:bodyPr/>
          <a:lstStyle/>
          <a:p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Intelligence—AI</a:t>
            </a:r>
          </a:p>
        </p:txBody>
      </p:sp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82" y="1840222"/>
            <a:ext cx="1531938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07" y="1411288"/>
            <a:ext cx="1981200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26" y="2525867"/>
            <a:ext cx="25812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656" y="1395118"/>
            <a:ext cx="38100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82" y="4059238"/>
            <a:ext cx="3321050" cy="213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92" y="4454525"/>
            <a:ext cx="2846008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721882"/>
            <a:ext cx="1827212" cy="2475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9689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ChangeArrowheads="1"/>
          </p:cNvSpPr>
          <p:nvPr/>
        </p:nvSpPr>
        <p:spPr bwMode="auto">
          <a:xfrm>
            <a:off x="685800" y="61566"/>
            <a:ext cx="82296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0000"/>
              <a:buFont typeface="华文行楷" pitchFamily="2" charset="-122"/>
              <a:buNone/>
            </a:pPr>
            <a:r>
              <a:rPr lang="en-US" altLang="zh-CN" sz="4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      </a:t>
            </a:r>
            <a:r>
              <a:rPr lang="en-US" altLang="zh-C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 </a:t>
            </a:r>
            <a:r>
              <a:rPr lang="en-US" altLang="zh-CN" sz="32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Actionism</a:t>
            </a:r>
            <a:endParaRPr lang="en-US" altLang="zh-CN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0000"/>
              <a:buFont typeface="华文行楷" pitchFamily="2" charset="-122"/>
              <a:buNone/>
            </a:pPr>
            <a:r>
              <a:rPr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—</a:t>
            </a:r>
            <a:r>
              <a:rPr lang="en-US" altLang="zh-CN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Evolutionism, </a:t>
            </a:r>
            <a:r>
              <a:rPr lang="en-US" altLang="zh-CN" sz="3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Cyberneticsism</a:t>
            </a:r>
            <a:endParaRPr lang="en-US" altLang="zh-CN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3027" name="Rectangle 3"/>
          <p:cNvSpPr>
            <a:spLocks noChangeArrowheads="1"/>
          </p:cNvSpPr>
          <p:nvPr/>
        </p:nvSpPr>
        <p:spPr bwMode="auto">
          <a:xfrm>
            <a:off x="685800" y="1676400"/>
            <a:ext cx="8458200" cy="3342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华文行楷" pitchFamily="2" charset="-122"/>
              <a:buNone/>
            </a:pPr>
            <a:r>
              <a:rPr lang="en-US" altLang="zh-CN" sz="3200" b="1" dirty="0" smtClean="0">
                <a:latin typeface="Times New Roman" pitchFamily="18" charset="0"/>
              </a:rPr>
              <a:t>AI </a:t>
            </a:r>
            <a:r>
              <a:rPr lang="en-US" altLang="zh-CN" sz="3200" b="1" dirty="0">
                <a:latin typeface="Times New Roman" pitchFamily="18" charset="0"/>
              </a:rPr>
              <a:t>Origins from Cybernetics.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华文行楷" pitchFamily="2" charset="-122"/>
              <a:buNone/>
            </a:pPr>
            <a:r>
              <a:rPr lang="en-US" altLang="zh-CN" sz="3200" b="1" dirty="0" smtClean="0">
                <a:latin typeface="Times New Roman" pitchFamily="18" charset="0"/>
              </a:rPr>
              <a:t>Intelligence </a:t>
            </a:r>
            <a:r>
              <a:rPr lang="en-US" altLang="zh-CN" sz="3200" b="1" dirty="0">
                <a:latin typeface="Times New Roman" pitchFamily="18" charset="0"/>
              </a:rPr>
              <a:t>depends on perception and actions.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华文行楷" pitchFamily="2" charset="-122"/>
              <a:buNone/>
            </a:pPr>
            <a:r>
              <a:rPr lang="en-US" altLang="zh-CN" sz="3200" b="1" dirty="0" smtClean="0">
                <a:latin typeface="Times New Roman" pitchFamily="18" charset="0"/>
              </a:rPr>
              <a:t>Perception-action </a:t>
            </a:r>
            <a:r>
              <a:rPr lang="en-US" altLang="zh-CN" sz="3200" b="1" dirty="0">
                <a:latin typeface="Times New Roman" pitchFamily="18" charset="0"/>
              </a:rPr>
              <a:t>working mode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华文行楷" pitchFamily="2" charset="-122"/>
              <a:buNone/>
            </a:pPr>
            <a:r>
              <a:rPr lang="en-US" altLang="zh-CN" sz="3200" b="1" dirty="0" smtClean="0">
                <a:latin typeface="Times New Roman" pitchFamily="18" charset="0"/>
              </a:rPr>
              <a:t>Evolution </a:t>
            </a:r>
            <a:r>
              <a:rPr lang="en-US" altLang="zh-CN" sz="3200" b="1" dirty="0">
                <a:latin typeface="Times New Roman" pitchFamily="18" charset="0"/>
              </a:rPr>
              <a:t>and interaction</a:t>
            </a:r>
          </a:p>
          <a:p>
            <a:r>
              <a:rPr lang="en-US" altLang="zh-CN" sz="3200" b="1" dirty="0" smtClean="0">
                <a:latin typeface="Times New Roman" pitchFamily="18" charset="0"/>
              </a:rPr>
              <a:t>It </a:t>
            </a:r>
            <a:r>
              <a:rPr lang="en-US" altLang="zh-CN" sz="3200" b="1" dirty="0">
                <a:latin typeface="Times New Roman" pitchFamily="18" charset="0"/>
              </a:rPr>
              <a:t>based on Cybernetics and control principle of </a:t>
            </a:r>
            <a:r>
              <a:rPr lang="en-US" altLang="zh-CN" sz="3200" b="1" dirty="0" smtClean="0">
                <a:latin typeface="Times New Roman" pitchFamily="18" charset="0"/>
              </a:rPr>
              <a:t> perception </a:t>
            </a:r>
            <a:r>
              <a:rPr lang="en-US" altLang="zh-CN" sz="3200" b="1" dirty="0">
                <a:latin typeface="Times New Roman" pitchFamily="18" charset="0"/>
              </a:rPr>
              <a:t>action.</a:t>
            </a:r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685800" y="5272088"/>
            <a:ext cx="72723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华文行楷" pitchFamily="2" charset="-122"/>
              <a:buNone/>
            </a:pPr>
            <a:r>
              <a:rPr lang="en-US" altLang="zh-CN" sz="3200" b="1" dirty="0">
                <a:latin typeface="Times New Roman" pitchFamily="18" charset="0"/>
              </a:rPr>
              <a:t>Representatives: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Winner, Brooks</a:t>
            </a: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mtClean="0"/>
              <a:t>人工智能原理</a:t>
            </a:r>
            <a:endParaRPr lang="en-US" altLang="zh-CN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30</a:t>
            </a:fld>
            <a:endParaRPr lang="en-US" altLang="zh-CN"/>
          </a:p>
        </p:txBody>
      </p:sp>
      <p:sp>
        <p:nvSpPr>
          <p:cNvPr id="7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3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3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3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3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3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3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026" grpId="0" autoUpdateAnimBg="0"/>
      <p:bldP spid="513027" grpId="0" autoUpdateAnimBg="0"/>
      <p:bldP spid="513028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Outline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 overview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study AI?</a:t>
            </a:r>
            <a:endParaRPr lang="en-US" altLang="zh-CN" sz="36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is AI?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 history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state of the art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srgbClr val="2F2F2F">
                    <a:lumMod val="75000"/>
                    <a:lumOff val="25000"/>
                  </a:srgbClr>
                </a:solidFill>
              </a:rPr>
              <a:t>同济大学</a:t>
            </a:r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704FF7-34EE-47FD-8789-3E112026E74A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40848224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 prehistory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333789" y="1447800"/>
            <a:ext cx="8820150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SzPct val="90000"/>
              <a:buFont typeface="Wingdings" pitchFamily="2" charset="2"/>
              <a:buChar char="Ø"/>
            </a:pPr>
            <a:r>
              <a:rPr lang="en-US" altLang="zh-CN" sz="2400" b="1" dirty="0" smtClean="0"/>
              <a:t>Philosophy		Logic, methods of reasoning, mind as   </a:t>
            </a:r>
          </a:p>
          <a:p>
            <a:pPr marL="0" indent="0" eaLnBrk="1" hangingPunct="1">
              <a:lnSpc>
                <a:spcPct val="80000"/>
              </a:lnSpc>
              <a:buSzPct val="90000"/>
              <a:buNone/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                   physical system foundations of learning, language,</a:t>
            </a:r>
            <a:br>
              <a:rPr lang="en-US" altLang="zh-CN" sz="2400" b="1" dirty="0" smtClean="0"/>
            </a:br>
            <a:r>
              <a:rPr lang="en-US" altLang="zh-CN" sz="2400" b="1" dirty="0" smtClean="0"/>
              <a:t>		    rationality</a:t>
            </a:r>
          </a:p>
          <a:p>
            <a:pPr eaLnBrk="1" hangingPunct="1">
              <a:lnSpc>
                <a:spcPct val="80000"/>
              </a:lnSpc>
              <a:buSzPct val="90000"/>
              <a:buFont typeface="Wingdings" pitchFamily="2" charset="2"/>
              <a:buChar char="Ø"/>
            </a:pPr>
            <a:endParaRPr lang="en-US" altLang="zh-CN" sz="2400" b="1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Mathematics	Formal representation and proof algorithms,</a:t>
            </a:r>
            <a:br>
              <a:rPr lang="en-US" altLang="zh-CN" sz="2400" b="1" dirty="0" smtClean="0"/>
            </a:br>
            <a:r>
              <a:rPr lang="en-US" altLang="zh-CN" sz="2400" b="1" dirty="0" smtClean="0"/>
              <a:t>			computation, (un)decidability,(in)tractability,</a:t>
            </a:r>
            <a:br>
              <a:rPr lang="en-US" altLang="zh-CN" sz="2400" b="1" dirty="0" smtClean="0"/>
            </a:br>
            <a:r>
              <a:rPr lang="en-US" altLang="zh-CN" sz="2400" b="1" dirty="0" smtClean="0"/>
              <a:t>			probability</a:t>
            </a:r>
          </a:p>
          <a:p>
            <a:pPr eaLnBrk="1" hangingPunct="1">
              <a:lnSpc>
                <a:spcPct val="80000"/>
              </a:lnSpc>
            </a:pPr>
            <a:endParaRPr lang="en-US" altLang="zh-CN" sz="2400" b="1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Economics		Utility, Decision theory </a:t>
            </a:r>
          </a:p>
          <a:p>
            <a:pPr eaLnBrk="1" hangingPunct="1">
              <a:lnSpc>
                <a:spcPct val="80000"/>
              </a:lnSpc>
            </a:pPr>
            <a:endParaRPr lang="en-US" altLang="zh-CN" sz="2400" b="1" dirty="0" smtClean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zh-CN" sz="2400" b="1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Neuroscience	Physical substrate for mental activity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zh-CN" sz="2400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mtClean="0"/>
              <a:t>人工智能原理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32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 prehistory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333789" y="1447800"/>
            <a:ext cx="8820150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SzPct val="90000"/>
              <a:buFont typeface="Wingdings" pitchFamily="2" charset="2"/>
              <a:buChar char="Ø"/>
            </a:pPr>
            <a:r>
              <a:rPr lang="en-US" altLang="zh-CN" sz="2400" b="1" dirty="0"/>
              <a:t>Psychology 	Phenomena of perception and motor control,</a:t>
            </a:r>
            <a:br>
              <a:rPr lang="en-US" altLang="zh-CN" sz="2400" b="1" dirty="0"/>
            </a:br>
            <a:r>
              <a:rPr lang="en-US" altLang="zh-CN" sz="2400" b="1" dirty="0"/>
              <a:t>			experimental techniques</a:t>
            </a:r>
          </a:p>
          <a:p>
            <a:pPr marL="0" indent="0" eaLnBrk="1" hangingPunct="1">
              <a:lnSpc>
                <a:spcPct val="80000"/>
              </a:lnSpc>
              <a:buSzPct val="90000"/>
              <a:buNone/>
            </a:pPr>
            <a:endParaRPr lang="en-US" altLang="zh-CN" sz="2400" b="1" dirty="0" smtClean="0"/>
          </a:p>
          <a:p>
            <a:pPr marL="0" indent="0" eaLnBrk="1" hangingPunct="1">
              <a:lnSpc>
                <a:spcPct val="80000"/>
              </a:lnSpc>
              <a:buSzPct val="90000"/>
              <a:buNone/>
            </a:pPr>
            <a:endParaRPr lang="en-US" altLang="zh-CN" sz="2400" b="1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Computer 		Building fast computers </a:t>
            </a:r>
            <a:br>
              <a:rPr lang="en-US" altLang="zh-CN" sz="2400" b="1" dirty="0" smtClean="0"/>
            </a:br>
            <a:r>
              <a:rPr lang="en-US" altLang="zh-CN" sz="2400" b="1" dirty="0" smtClean="0"/>
              <a:t>engineering</a:t>
            </a:r>
          </a:p>
          <a:p>
            <a:pPr eaLnBrk="1" hangingPunct="1">
              <a:lnSpc>
                <a:spcPct val="80000"/>
              </a:lnSpc>
            </a:pPr>
            <a:endParaRPr lang="en-US" altLang="zh-CN" sz="2400" b="1" dirty="0" smtClean="0"/>
          </a:p>
          <a:p>
            <a:pPr eaLnBrk="1" hangingPunct="1">
              <a:lnSpc>
                <a:spcPct val="80000"/>
              </a:lnSpc>
            </a:pPr>
            <a:endParaRPr lang="en-US" altLang="zh-CN" sz="2400" b="1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Control theory	Design systems that maximize an objective</a:t>
            </a:r>
            <a:br>
              <a:rPr lang="en-US" altLang="zh-CN" sz="2400" b="1" dirty="0" smtClean="0"/>
            </a:br>
            <a:r>
              <a:rPr lang="en-US" altLang="zh-CN" sz="2400" b="1" dirty="0" smtClean="0"/>
              <a:t>			function over time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zh-CN" sz="2400" b="1" dirty="0" smtClean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zh-CN" sz="2400" b="1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Linguistics		Knowledge representation, grammar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mtClean="0"/>
              <a:t>人工智能原理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33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859825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Abridged history of AI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600199"/>
            <a:ext cx="9048750" cy="4495801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altLang="zh-CN" sz="2400" b="1" dirty="0" smtClean="0"/>
              <a:t>1943     	McCulloch &amp; Pitts: Boolean circuit model of brain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endParaRPr lang="en-US" altLang="zh-CN" sz="1000" b="1" dirty="0" smtClean="0"/>
          </a:p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altLang="zh-CN" sz="2400" b="1" dirty="0" smtClean="0"/>
              <a:t>1950     	Turing's "Computing Machinery and Intelligence“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endParaRPr lang="en-US" altLang="zh-CN" sz="1000" b="1" dirty="0" smtClean="0"/>
          </a:p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altLang="zh-CN" sz="2400" b="1" dirty="0" smtClean="0">
                <a:solidFill>
                  <a:srgbClr val="FF0000"/>
                </a:solidFill>
              </a:rPr>
              <a:t>1956	</a:t>
            </a:r>
            <a:r>
              <a:rPr lang="en-US" altLang="zh-CN" sz="2400" b="1" dirty="0" smtClean="0"/>
              <a:t>Dartmouth meeting: "Artificial Intelligence" adopted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endParaRPr lang="en-US" altLang="zh-CN" sz="1000" b="1" dirty="0" smtClean="0"/>
          </a:p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altLang="zh-CN" sz="2400" b="1" dirty="0" smtClean="0"/>
              <a:t>1952—69	Look, Ma, no hands! 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endParaRPr lang="en-US" altLang="zh-CN" sz="1000" b="1" dirty="0" smtClean="0"/>
          </a:p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altLang="zh-CN" sz="2400" b="1" dirty="0" smtClean="0"/>
              <a:t>1950s	Early AI programs, including Samuel's checkers</a:t>
            </a:r>
            <a:br>
              <a:rPr lang="en-US" altLang="zh-CN" sz="2400" b="1" dirty="0" smtClean="0"/>
            </a:br>
            <a:r>
              <a:rPr lang="en-US" altLang="zh-CN" sz="2400" b="1" dirty="0" smtClean="0"/>
              <a:t>		program, Newell &amp; Simon's Logic Theorist, </a:t>
            </a:r>
            <a:br>
              <a:rPr lang="en-US" altLang="zh-CN" sz="2400" b="1" dirty="0" smtClean="0"/>
            </a:br>
            <a:r>
              <a:rPr lang="en-US" altLang="zh-CN" sz="2400" b="1" dirty="0" smtClean="0"/>
              <a:t>		Gelernter's Geometry Engine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endParaRPr lang="en-US" altLang="zh-CN" sz="1000" b="1" dirty="0" smtClean="0"/>
          </a:p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altLang="zh-CN" sz="2400" b="1" dirty="0" smtClean="0"/>
              <a:t>1965	Robinson's complete algorithm for logical reasoning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mtClean="0"/>
              <a:t>人工智能原理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34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Abridged history of AI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196975"/>
            <a:ext cx="8820150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endParaRPr lang="en-US" altLang="zh-CN" sz="2000" dirty="0" smtClean="0">
              <a:latin typeface="+mn-lt"/>
            </a:endParaRPr>
          </a:p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altLang="zh-CN" sz="2400" b="1" dirty="0" smtClean="0"/>
              <a:t>1966—73	AI discovers computational complexity</a:t>
            </a:r>
            <a:br>
              <a:rPr lang="en-US" altLang="zh-CN" sz="2400" b="1" dirty="0" smtClean="0"/>
            </a:br>
            <a:r>
              <a:rPr lang="en-US" altLang="zh-CN" sz="2400" b="1" dirty="0" smtClean="0"/>
              <a:t>		Neural network research almost disappears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endParaRPr lang="en-US" altLang="zh-CN" sz="2400" b="1" dirty="0" smtClean="0"/>
          </a:p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altLang="zh-CN" sz="2400" b="1" dirty="0" smtClean="0"/>
              <a:t>1969—79	Early development of knowledge-based systems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endParaRPr lang="en-US" altLang="zh-CN" sz="2400" b="1" dirty="0" smtClean="0"/>
          </a:p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altLang="zh-CN" sz="2400" b="1" dirty="0" smtClean="0"/>
              <a:t>1980-- 	AI becomes an industry 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endParaRPr lang="en-US" altLang="zh-CN" sz="2400" b="1" dirty="0" smtClean="0"/>
          </a:p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altLang="zh-CN" sz="2400" b="1" dirty="0" smtClean="0"/>
              <a:t>1986-- 	Neural networks return  and became popular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endParaRPr lang="en-US" altLang="zh-CN" sz="2400" b="1" dirty="0" smtClean="0"/>
          </a:p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altLang="zh-CN" sz="2400" b="1" dirty="0" smtClean="0"/>
              <a:t>1987--	AI becomes a science </a:t>
            </a:r>
          </a:p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endParaRPr lang="en-US" altLang="zh-CN" sz="2400" b="1" dirty="0" smtClean="0"/>
          </a:p>
          <a:p>
            <a:pPr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altLang="zh-CN" sz="2400" b="1" dirty="0" smtClean="0"/>
              <a:t>1995--	The emergence of intelligent agents 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mtClean="0"/>
              <a:t>人工智能原理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35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375192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688" y="4764087"/>
            <a:ext cx="2359025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4400" b="1" dirty="0" smtClean="0">
                <a:latin typeface="+mj-ea"/>
              </a:rPr>
              <a:t>人工智能之科学家</a:t>
            </a:r>
          </a:p>
        </p:txBody>
      </p:sp>
      <p:sp>
        <p:nvSpPr>
          <p:cNvPr id="10244" name="灯片编号占位符 3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494463"/>
            <a:ext cx="2133600" cy="36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FA96738-2310-4001-82B2-1F4417A22022}" type="slidenum">
              <a:rPr lang="en-US" altLang="zh-CN" sz="14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36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pic>
        <p:nvPicPr>
          <p:cNvPr id="1024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365974"/>
            <a:ext cx="1411288" cy="1754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46727"/>
            <a:ext cx="1504950" cy="1740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图片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213" y="4764086"/>
            <a:ext cx="1577975" cy="185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4" descr="McCarth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005" y="3142456"/>
            <a:ext cx="123825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5" descr="Minsk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75" y="3143593"/>
            <a:ext cx="1042988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6" descr="Shann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52" y="3153569"/>
            <a:ext cx="1273175" cy="15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7" descr="Sim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" t="2325" r="2328" b="2325"/>
          <a:stretch>
            <a:fillRect/>
          </a:stretch>
        </p:blipFill>
        <p:spPr bwMode="auto">
          <a:xfrm>
            <a:off x="5343525" y="3142456"/>
            <a:ext cx="1152525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2" name="Picture 8" descr="Newel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"/>
          <a:stretch>
            <a:fillRect/>
          </a:stretch>
        </p:blipFill>
        <p:spPr bwMode="auto">
          <a:xfrm>
            <a:off x="6713988" y="3151187"/>
            <a:ext cx="1210812" cy="155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3" name="图片 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767263"/>
            <a:ext cx="54610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457FAEF5-9B27-4B2E-9CD1-C4F08517C6D4}"/>
              </a:ext>
            </a:extLst>
          </p:cNvPr>
          <p:cNvSpPr/>
          <p:nvPr/>
        </p:nvSpPr>
        <p:spPr>
          <a:xfrm>
            <a:off x="84138" y="2862263"/>
            <a:ext cx="1173162" cy="36988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仿宋_GB2312" pitchFamily="49" charset="-122"/>
              </a:rPr>
              <a:t>McCarthy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C6FEF352-954B-4A6F-AE07-837D082F4453}"/>
              </a:ext>
            </a:extLst>
          </p:cNvPr>
          <p:cNvSpPr/>
          <p:nvPr/>
        </p:nvSpPr>
        <p:spPr>
          <a:xfrm>
            <a:off x="84138" y="3232150"/>
            <a:ext cx="931862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仿宋_GB2312" pitchFamily="49" charset="-122"/>
              </a:rPr>
              <a:t>Minsky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仿宋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54633577-32A7-41B8-BE44-F61C802C85EE}"/>
              </a:ext>
            </a:extLst>
          </p:cNvPr>
          <p:cNvSpPr/>
          <p:nvPr/>
        </p:nvSpPr>
        <p:spPr>
          <a:xfrm>
            <a:off x="84138" y="3600450"/>
            <a:ext cx="1038225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仿宋_GB2312" pitchFamily="49" charset="-122"/>
              </a:rPr>
              <a:t>Shannon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39C27420-9019-4FB2-989A-CDD7D8D398B5}"/>
              </a:ext>
            </a:extLst>
          </p:cNvPr>
          <p:cNvSpPr/>
          <p:nvPr/>
        </p:nvSpPr>
        <p:spPr>
          <a:xfrm>
            <a:off x="84138" y="3968750"/>
            <a:ext cx="823912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仿宋_GB2312" pitchFamily="49" charset="-122"/>
              </a:rPr>
              <a:t>Simon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97066A45-C908-447E-A2AA-1D56DDD376D9}"/>
              </a:ext>
            </a:extLst>
          </p:cNvPr>
          <p:cNvSpPr/>
          <p:nvPr/>
        </p:nvSpPr>
        <p:spPr>
          <a:xfrm>
            <a:off x="84138" y="4314825"/>
            <a:ext cx="890587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仿宋_GB2312" pitchFamily="49" charset="-122"/>
              </a:rPr>
              <a:t>Newell</a:t>
            </a:r>
          </a:p>
        </p:txBody>
      </p:sp>
    </p:spTree>
    <p:extLst>
      <p:ext uri="{BB962C8B-B14F-4D97-AF65-F5344CB8AC3E}">
        <p14:creationId xmlns:p14="http://schemas.microsoft.com/office/powerpoint/2010/main" val="27476898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696200" cy="1143000"/>
          </a:xfrm>
        </p:spPr>
        <p:txBody>
          <a:bodyPr/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b="1" dirty="0">
                <a:latin typeface="+mj-ea"/>
              </a:rPr>
              <a:t>发展</a:t>
            </a:r>
            <a:r>
              <a:rPr lang="zh-CN" altLang="en-US" b="1" dirty="0" smtClean="0">
                <a:latin typeface="+mj-ea"/>
              </a:rPr>
              <a:t>三起三落（一周期</a:t>
            </a:r>
            <a:r>
              <a:rPr lang="en-US" altLang="zh-CN" b="1" dirty="0" smtClean="0">
                <a:latin typeface="+mj-ea"/>
              </a:rPr>
              <a:t>/15</a:t>
            </a:r>
            <a:r>
              <a:rPr lang="zh-CN" altLang="en-US" b="1" dirty="0" smtClean="0">
                <a:latin typeface="+mj-ea"/>
              </a:rPr>
              <a:t>年）</a:t>
            </a:r>
            <a:endParaRPr lang="zh-CN" altLang="en-US" b="1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14DBF-E897-473F-B4DA-AAD750B6E787}" type="slidenum">
              <a:rPr lang="en-US" altLang="zh-CN" smtClean="0"/>
              <a:pPr/>
              <a:t>37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zh-CN" altLang="en-US" smtClean="0"/>
              <a:t>人工智能原理</a:t>
            </a:r>
            <a:endParaRPr lang="en-US" altLang="zh-CN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6" y="1371600"/>
            <a:ext cx="919410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21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Outline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 overview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study AI?</a:t>
            </a:r>
            <a:endParaRPr lang="en-US" altLang="zh-CN" sz="36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is AI?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 history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state of the art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srgbClr val="2F2F2F">
                    <a:lumMod val="75000"/>
                    <a:lumOff val="25000"/>
                  </a:srgbClr>
                </a:solidFill>
              </a:rPr>
              <a:t>同济大学</a:t>
            </a:r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704FF7-34EE-47FD-8789-3E112026E74A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5868233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447800"/>
            <a:ext cx="8435975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altLang="zh-CN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Blue defeated the reigning world chess champion Garry Kasparov in 1997 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altLang="zh-CN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Proved a mathematical conjecture (Robbins conjecture) unsolved for decades (1996 by W. McCune)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altLang="zh-CN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hands across America (driving autonomously 98% of the time from Pittsburgh to San Diego) 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altLang="zh-CN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During the 1991 Gulf War, US forces deployed an AI logistics planning and scheduling program that involved up to 50,000 vehicles, cargo, and people 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altLang="zh-CN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NASA's on-board autonomous planning program controlled the scheduling of operations for a spacecraft 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altLang="zh-CN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Proverb</a:t>
            </a:r>
            <a:r>
              <a:rPr lang="en-US" altLang="zh-CN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solves crossword puzzles better than most humans</a:t>
            </a:r>
          </a:p>
        </p:txBody>
      </p:sp>
    </p:spTree>
    <p:extLst>
      <p:ext uri="{BB962C8B-B14F-4D97-AF65-F5344CB8AC3E}">
        <p14:creationId xmlns:p14="http://schemas.microsoft.com/office/powerpoint/2010/main" val="41204278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74638"/>
            <a:ext cx="7620000" cy="1143000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Basic information about course (1)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17340" y="1219200"/>
            <a:ext cx="8229600" cy="4525963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endParaRPr lang="en-US" altLang="zh-CN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2800" b="1" dirty="0" smtClean="0"/>
              <a:t>Textbook: S. Russell and P. </a:t>
            </a:r>
            <a:r>
              <a:rPr lang="en-US" altLang="zh-CN" sz="2800" b="1" dirty="0" err="1" smtClean="0"/>
              <a:t>Norvig</a:t>
            </a:r>
            <a:r>
              <a:rPr lang="en-US" altLang="zh-CN" sz="2800" b="1" dirty="0" smtClean="0"/>
              <a:t>  </a:t>
            </a:r>
            <a:r>
              <a:rPr lang="en-US" altLang="zh-CN" sz="2800" b="1" i="1" dirty="0" smtClean="0"/>
              <a:t>Artificial Intelligence: A Modern Approach </a:t>
            </a:r>
            <a:r>
              <a:rPr lang="en-US" altLang="zh-CN" sz="2800" b="1" dirty="0" smtClean="0"/>
              <a:t>Prentice Hall, 2011,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Third Edition</a:t>
            </a:r>
          </a:p>
          <a:p>
            <a:pPr eaLnBrk="1" hangingPunct="1">
              <a:lnSpc>
                <a:spcPct val="80000"/>
              </a:lnSpc>
            </a:pPr>
            <a:endParaRPr lang="en-US" altLang="zh-CN" sz="1000" b="1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2800" b="1" dirty="0" smtClean="0"/>
              <a:t>Reference Book :</a:t>
            </a:r>
            <a:r>
              <a:rPr lang="en-US" altLang="zh-CN" sz="2800" b="1" i="1" dirty="0" smtClean="0"/>
              <a:t>Artificial Intelligence: A Modern Approach </a:t>
            </a:r>
            <a:r>
              <a:rPr lang="en-US" altLang="zh-CN" sz="2800" b="1" dirty="0" smtClean="0"/>
              <a:t>(Second</a:t>
            </a:r>
            <a:r>
              <a:rPr lang="en-US" altLang="zh-CN" sz="2800" b="1" i="1" dirty="0" smtClean="0"/>
              <a:t> </a:t>
            </a:r>
            <a:r>
              <a:rPr lang="en-US" altLang="zh-CN" sz="2800" b="1" dirty="0" smtClean="0"/>
              <a:t>Edition </a:t>
            </a:r>
            <a:r>
              <a:rPr lang="zh-CN" altLang="en-US" sz="2800" b="1" dirty="0" smtClean="0"/>
              <a:t>中文版</a:t>
            </a:r>
            <a:r>
              <a:rPr lang="en-US" altLang="zh-CN" sz="2800" b="1" dirty="0" smtClean="0"/>
              <a:t>)</a:t>
            </a:r>
          </a:p>
          <a:p>
            <a:pPr eaLnBrk="1" hangingPunct="1">
              <a:spcBef>
                <a:spcPts val="1200"/>
              </a:spcBef>
            </a:pPr>
            <a:endParaRPr lang="en-US" altLang="zh-CN" sz="2800" dirty="0" smtClean="0"/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7791" y="3757706"/>
            <a:ext cx="1919288" cy="244633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37079" y="3765644"/>
            <a:ext cx="1874838" cy="24304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9222" name="Picture 4" descr="C:\Users\think\Pictures\zcover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32140" y="3689444"/>
            <a:ext cx="199866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http://www.huachu.com.cn/photo/2005/BK05742912c.jpg"/>
          <p:cNvPicPr>
            <a:picLocks noChangeAspect="1" noChangeArrowheads="1"/>
          </p:cNvPicPr>
          <p:nvPr/>
        </p:nvPicPr>
        <p:blipFill>
          <a:blip r:embed="rId6" r:link="rId7"/>
          <a:srcRect/>
          <a:stretch>
            <a:fillRect/>
          </a:stretch>
        </p:blipFill>
        <p:spPr bwMode="auto">
          <a:xfrm>
            <a:off x="6546477" y="3681507"/>
            <a:ext cx="1981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mtClean="0"/>
              <a:t>人工智能原理</a:t>
            </a:r>
            <a:endParaRPr lang="en-US" altLang="zh-CN" dirty="0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4</a:t>
            </a:fld>
            <a:endParaRPr lang="en-US" altLang="zh-CN"/>
          </a:p>
        </p:txBody>
      </p:sp>
      <p:sp>
        <p:nvSpPr>
          <p:cNvPr id="10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Sci. and Brain Sci.</a:t>
            </a: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833438" y="1771650"/>
            <a:ext cx="3527425" cy="4248150"/>
          </a:xfrm>
          <a:prstGeom prst="rect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/>
        </p:spPr>
        <p:txBody>
          <a:bodyPr>
            <a:spAutoFit/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Information Processing in Digital Computer</a:t>
            </a:r>
          </a:p>
          <a:p>
            <a:pPr eaLnBrk="1" hangingPunct="1">
              <a:defRPr/>
            </a:pPr>
            <a:endParaRPr lang="zh-CN" alt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  <a:p>
            <a:pPr eaLnBrk="1" hangingPunct="1">
              <a:defRPr/>
            </a:pP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Computing based on Logic</a:t>
            </a:r>
          </a:p>
          <a:p>
            <a:pPr eaLnBrk="1" hangingPunct="1">
              <a:defRPr/>
            </a:pPr>
            <a:endParaRPr lang="zh-CN" alt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  <a:p>
            <a:pPr eaLnBrk="1" hangingPunct="1">
              <a:defRPr/>
            </a:pP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CPU and Storage: Separated</a:t>
            </a:r>
          </a:p>
          <a:p>
            <a:pPr eaLnBrk="1" hangingPunct="1">
              <a:defRPr/>
            </a:pPr>
            <a:endParaRPr lang="zh-CN" alt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  <a:p>
            <a:pPr eaLnBrk="1" hangingPunct="1">
              <a:defRPr/>
            </a:pP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Data Processing &amp; Storage: Simple</a:t>
            </a: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　</a:t>
            </a:r>
          </a:p>
          <a:p>
            <a:pPr eaLnBrk="1" hangingPunct="1">
              <a:defRPr/>
            </a:pPr>
            <a:endParaRPr lang="zh-CN" alt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  <a:p>
            <a:pPr eaLnBrk="1" hangingPunct="1">
              <a:defRPr/>
            </a:pP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Intelligent Information Processing: Complicated and Slow</a:t>
            </a:r>
            <a:endParaRPr lang="zh-CN" alt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  <a:p>
            <a:pPr eaLnBrk="1" hangingPunct="1">
              <a:defRPr/>
            </a:pPr>
            <a:endParaRPr lang="zh-CN" alt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  <a:p>
            <a:pPr eaLnBrk="1" hangingPunct="1">
              <a:defRPr/>
            </a:pP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Cognitive capability:  Weak</a:t>
            </a:r>
            <a:endParaRPr lang="zh-CN" alt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  <a:p>
            <a:pPr eaLnBrk="1" hangingPunct="1">
              <a:defRPr/>
            </a:pPr>
            <a:endParaRPr lang="zh-CN" alt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  <a:p>
            <a:pPr eaLnBrk="1" hangingPunct="1">
              <a:defRPr/>
            </a:pP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Information Process Mode: </a:t>
            </a:r>
          </a:p>
          <a:p>
            <a:pPr eaLnBrk="1" hangingPunct="1">
              <a:defRPr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　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Logic – Information – Statistics</a:t>
            </a:r>
          </a:p>
          <a:p>
            <a:pPr eaLnBrk="1" hangingPunct="1">
              <a:defRPr/>
            </a:pPr>
            <a:endParaRPr lang="en-US" altLang="zh-CN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4865688" y="1771650"/>
            <a:ext cx="3592512" cy="4248150"/>
          </a:xfrm>
          <a:prstGeom prst="rect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/>
        </p:spPr>
        <p:txBody>
          <a:bodyPr>
            <a:spAutoFit/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Information Processing in </a:t>
            </a:r>
          </a:p>
          <a:p>
            <a:pPr eaLnBrk="1" hangingPunct="1">
              <a:defRPr/>
            </a:pP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the Brain</a:t>
            </a:r>
          </a:p>
          <a:p>
            <a:pPr eaLnBrk="1" hangingPunct="1">
              <a:defRPr/>
            </a:pPr>
            <a:endParaRPr lang="zh-CN" alt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  <a:p>
            <a:pPr eaLnBrk="1" hangingPunct="1">
              <a:defRPr/>
            </a:pP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Computing based on Statistics</a:t>
            </a:r>
          </a:p>
          <a:p>
            <a:pPr eaLnBrk="1" hangingPunct="1">
              <a:defRPr/>
            </a:pPr>
            <a:endParaRPr lang="zh-CN" alt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  <a:p>
            <a:pPr eaLnBrk="1" hangingPunct="1">
              <a:defRPr/>
            </a:pP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CPU and Storage: Unified </a:t>
            </a:r>
          </a:p>
          <a:p>
            <a:pPr eaLnBrk="1" hangingPunct="1">
              <a:defRPr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　</a:t>
            </a:r>
          </a:p>
          <a:p>
            <a:pPr eaLnBrk="1" hangingPunct="1">
              <a:defRPr/>
            </a:pP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Processing &amp; Storage: Unknown</a:t>
            </a:r>
            <a:endParaRPr lang="zh-CN" alt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  <a:p>
            <a:pPr eaLnBrk="1" hangingPunct="1">
              <a:defRPr/>
            </a:pPr>
            <a:endParaRPr lang="en-US" altLang="zh-CN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Intelligent Information Processing: </a:t>
            </a:r>
          </a:p>
          <a:p>
            <a:pPr eaLnBrk="1" hangingPunct="1">
              <a:defRPr/>
            </a:pP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and Fast</a:t>
            </a:r>
          </a:p>
          <a:p>
            <a:pPr eaLnBrk="1" hangingPunct="1">
              <a:defRPr/>
            </a:pPr>
            <a:endParaRPr lang="zh-CN" alt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Cognitive capability:  Strong</a:t>
            </a:r>
            <a:endParaRPr lang="zh-CN" alt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  <a:p>
            <a:pPr eaLnBrk="1" hangingPunct="1">
              <a:defRPr/>
            </a:pPr>
            <a:endParaRPr lang="zh-CN" alt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  <a:p>
            <a:pPr eaLnBrk="1" hangingPunct="1">
              <a:defRPr/>
            </a:pP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Process Mode:</a:t>
            </a:r>
            <a:endParaRPr lang="zh-CN" alt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  <a:p>
            <a:pPr eaLnBrk="1" hangingPunct="1">
              <a:defRPr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　　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Statistics</a:t>
            </a: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－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concepts</a:t>
            </a: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－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logic</a:t>
            </a:r>
          </a:p>
          <a:p>
            <a:pPr eaLnBrk="1" hangingPunct="1">
              <a:defRPr/>
            </a:pPr>
            <a:endParaRPr lang="zh-CN" alt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953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2" descr="C:\Users\zhaocr\AppData\Local\Temp\WeChat Files\116208e148b1a0da558e40d22944f7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68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 dirty="0" smtClean="0"/>
              <a:t>围棋大战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63061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2" descr="C:\Users\zhaocr\AppData\Local\Temp\WeChat Files\ee2ab7d033190610dec0a42102c5a6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6868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 dirty="0" smtClean="0"/>
              <a:t>德州扑克大赛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750764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1" descr="C:\Users\zhaocr\AppData\Local\Temp\WeChat Files\80e479f0269cee49a3fb9c34714df7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8763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 dirty="0" smtClean="0"/>
              <a:t>图像分类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594277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1" descr="C:\Users\zhaocr\AppData\Local\Temp\WeChat Files\46249b4f03a3c34a5d5506d6371741a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763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 dirty="0" smtClean="0"/>
              <a:t>人脸识别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76678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1" descr="C:\Users\zhaocr\AppData\Local\Temp\WeChat Files\ebd5611cc41ace2f91fb5ad6296ddcb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6868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 dirty="0" smtClean="0"/>
              <a:t>语音识别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166833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1"/>
          <p:cNvSpPr txBox="1">
            <a:spLocks noChangeArrowheads="1"/>
          </p:cNvSpPr>
          <p:nvPr/>
        </p:nvSpPr>
        <p:spPr bwMode="auto">
          <a:xfrm>
            <a:off x="1295400" y="381000"/>
            <a:ext cx="259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4800" dirty="0" smtClean="0">
                <a:ea typeface="宋体" panose="02010600030101010101" pitchFamily="2" charset="-122"/>
              </a:rPr>
              <a:t> </a:t>
            </a:r>
            <a:r>
              <a:rPr lang="zh-CN" altLang="en-US" sz="4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机器人</a:t>
            </a:r>
            <a:endParaRPr lang="zh-CN" altLang="en-US" sz="4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608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447800"/>
            <a:ext cx="88392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6425634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701040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Box 1"/>
          <p:cNvSpPr txBox="1">
            <a:spLocks noChangeArrowheads="1"/>
          </p:cNvSpPr>
          <p:nvPr/>
        </p:nvSpPr>
        <p:spPr bwMode="auto">
          <a:xfrm>
            <a:off x="1470546" y="457200"/>
            <a:ext cx="499527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Wingdings 2" panose="05020102010507070707" pitchFamily="18" charset="2"/>
              <a:buChar char="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楷体_GB2312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4400" b="1" dirty="0">
                <a:latin typeface="+mj-ea"/>
                <a:ea typeface="+mj-ea"/>
              </a:rPr>
              <a:t>机器人公民</a:t>
            </a:r>
            <a:r>
              <a:rPr lang="en-US" altLang="zh-CN" sz="4400" b="1" dirty="0">
                <a:latin typeface="+mj-ea"/>
                <a:ea typeface="+mj-ea"/>
              </a:rPr>
              <a:t>-</a:t>
            </a:r>
            <a:r>
              <a:rPr lang="zh-CN" altLang="en-US" sz="4400" b="1" dirty="0">
                <a:latin typeface="+mj-ea"/>
                <a:ea typeface="+mj-ea"/>
              </a:rPr>
              <a:t>索菲亚</a:t>
            </a:r>
          </a:p>
        </p:txBody>
      </p:sp>
    </p:spTree>
    <p:extLst>
      <p:ext uri="{BB962C8B-B14F-4D97-AF65-F5344CB8AC3E}">
        <p14:creationId xmlns:p14="http://schemas.microsoft.com/office/powerpoint/2010/main" val="3575726357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图片 1" descr="C:\Users\zhaocr\AppData\Local\Temp\WeChat Files\0295196367b7d56b23107836c31a24a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6868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>
                <a:latin typeface="+mj-ea"/>
              </a:rPr>
              <a:t>AI</a:t>
            </a:r>
            <a:r>
              <a:rPr lang="zh-CN" altLang="en-US" sz="4400" b="1" dirty="0" smtClean="0">
                <a:latin typeface="+mj-ea"/>
              </a:rPr>
              <a:t>发展的必要条件</a:t>
            </a:r>
            <a:endParaRPr lang="zh-CN" altLang="en-US" sz="44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97571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图片 1" descr="C:\Users\zhaocr\AppData\Local\Temp\WeChat Files\06590c900c246c7720a353ad9d7fbe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6868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/>
              <a:t>Big Data—</a:t>
            </a:r>
            <a:r>
              <a:rPr lang="zh-CN" altLang="en-US" sz="4400" b="1" dirty="0" smtClean="0"/>
              <a:t>大数据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61406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33400" y="304800"/>
            <a:ext cx="7772400" cy="8636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endParaRPr lang="zh-CN" altLang="en-US" sz="4000" b="1" i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黑体" pitchFamily="49" charset="-122"/>
              <a:cs typeface="+mj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7088" y="3933825"/>
            <a:ext cx="3313112" cy="2160588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zh-CN" sz="2700" b="1" kern="0">
                <a:latin typeface="Times New Roman" pitchFamily="18" charset="0"/>
                <a:ea typeface="华文仿宋" pitchFamily="2" charset="-122"/>
              </a:rPr>
              <a:t>Stuart Russell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zh-CN" sz="2700" b="1" kern="0">
                <a:latin typeface="Times New Roman" pitchFamily="18" charset="0"/>
                <a:ea typeface="华文仿宋" pitchFamily="2" charset="-122"/>
              </a:rPr>
              <a:t>Professor at UC Berkeley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zh-CN" sz="2700" b="1" kern="0">
                <a:latin typeface="Times New Roman" pitchFamily="18" charset="0"/>
                <a:ea typeface="华文仿宋" pitchFamily="2" charset="-122"/>
              </a:rPr>
              <a:t>Dr. from Stanford Univ. in 1986</a:t>
            </a:r>
          </a:p>
        </p:txBody>
      </p:sp>
      <p:pic>
        <p:nvPicPr>
          <p:cNvPr id="11268" name="Picture 4" descr="russell4-sm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3713" y="1700213"/>
            <a:ext cx="1414462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 descr="45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8625" y="1700213"/>
            <a:ext cx="1439863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4648200" y="3962400"/>
            <a:ext cx="3529013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700" b="1" dirty="0">
                <a:latin typeface="Times New Roman" pitchFamily="18" charset="0"/>
                <a:ea typeface="华文仿宋" pitchFamily="2" charset="-122"/>
              </a:rPr>
              <a:t>Peter </a:t>
            </a:r>
            <a:r>
              <a:rPr lang="en-US" altLang="zh-CN" sz="2700" b="1" dirty="0" err="1">
                <a:latin typeface="Times New Roman" pitchFamily="18" charset="0"/>
                <a:ea typeface="华文仿宋" pitchFamily="2" charset="-122"/>
              </a:rPr>
              <a:t>Norvig</a:t>
            </a:r>
            <a:endParaRPr lang="en-US" altLang="zh-CN" sz="2700" b="1" dirty="0">
              <a:latin typeface="Times New Roman" pitchFamily="18" charset="0"/>
              <a:ea typeface="华文仿宋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700" b="1" dirty="0">
                <a:latin typeface="Times New Roman" pitchFamily="18" charset="0"/>
                <a:ea typeface="华文仿宋" pitchFamily="2" charset="-122"/>
              </a:rPr>
              <a:t>Director of Research, Google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700" b="1" dirty="0">
                <a:latin typeface="Times New Roman" pitchFamily="18" charset="0"/>
                <a:ea typeface="华文仿宋" pitchFamily="2" charset="-122"/>
              </a:rPr>
              <a:t>Dr. from UC Berkeley in 1985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0" y="583717"/>
            <a:ext cx="7315200" cy="1143000"/>
          </a:xfrm>
        </p:spPr>
        <p:txBody>
          <a:bodyPr/>
          <a:lstStyle/>
          <a:p>
            <a:r>
              <a:rPr lang="en-US" altLang="zh-CN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49" charset="-122"/>
              </a:rPr>
              <a:t>Authors</a:t>
            </a:r>
            <a:r>
              <a:rPr lang="zh-CN" alt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49" charset="-122"/>
              </a:rPr>
              <a:t/>
            </a:r>
            <a:br>
              <a:rPr lang="zh-CN" alt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49" charset="-122"/>
              </a:rPr>
            </a:br>
            <a:endParaRPr lang="zh-CN" altLang="en-US" dirty="0"/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mtClean="0"/>
              <a:t>人工智能原理</a:t>
            </a:r>
            <a:endParaRPr lang="en-US" altLang="zh-CN" dirty="0"/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5</a:t>
            </a:fld>
            <a:endParaRPr lang="en-US" altLang="zh-CN"/>
          </a:p>
        </p:txBody>
      </p:sp>
      <p:sp>
        <p:nvSpPr>
          <p:cNvPr id="11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图片 1" descr="C:\Users\zhaocr\AppData\Local\Temp\WeChat Files\7701b50ade6e142cfb043b7e4709ea0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534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/>
              <a:t>Cloud Computing—</a:t>
            </a:r>
            <a:r>
              <a:rPr lang="zh-CN" altLang="en-US" sz="4400" b="1" dirty="0" smtClean="0"/>
              <a:t>云计算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950453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图片 1" descr="C:\Users\zhaocr\AppData\Local\Temp\WeChat Files\a0f37b5dce53cb741b71937eb9515d4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6868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8728" y="228600"/>
            <a:ext cx="8173872" cy="1143000"/>
          </a:xfrm>
        </p:spPr>
        <p:txBody>
          <a:bodyPr/>
          <a:lstStyle/>
          <a:p>
            <a:r>
              <a:rPr lang="en-US" altLang="zh-CN" sz="4400" b="1" dirty="0" smtClean="0"/>
              <a:t>Deep Learning—</a:t>
            </a:r>
            <a:r>
              <a:rPr lang="zh-CN" altLang="en-US" sz="4400" b="1" dirty="0" smtClean="0"/>
              <a:t>深度学习算法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706202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/>
              <a:t>AI</a:t>
            </a:r>
            <a:r>
              <a:rPr lang="zh-CN" altLang="en-US" sz="4400" b="1" dirty="0" smtClean="0"/>
              <a:t>正迎来最好历史发展机遇</a:t>
            </a:r>
            <a:endParaRPr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 smtClean="0"/>
              <a:t>2017.07.08 </a:t>
            </a:r>
            <a:r>
              <a:rPr lang="zh-CN" altLang="en-US" sz="3200" dirty="0"/>
              <a:t>国家新一代人工智能发展</a:t>
            </a:r>
            <a:r>
              <a:rPr lang="zh-CN" altLang="en-US" sz="3200" dirty="0" smtClean="0"/>
              <a:t>规划</a:t>
            </a:r>
            <a:endParaRPr lang="en-US" altLang="zh-CN" sz="3200" dirty="0" smtClean="0"/>
          </a:p>
          <a:p>
            <a:endParaRPr lang="en-US" altLang="zh-CN" sz="3200" dirty="0" smtClean="0"/>
          </a:p>
          <a:p>
            <a:r>
              <a:rPr lang="en-US" altLang="zh-CN" sz="3200" dirty="0" smtClean="0"/>
              <a:t>2017.10.08 </a:t>
            </a:r>
            <a:r>
              <a:rPr lang="zh-CN" altLang="en-US" sz="3200" dirty="0" smtClean="0"/>
              <a:t>人工智能写入“十九大”报告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人工智能的发展已上升为</a:t>
            </a:r>
            <a:r>
              <a:rPr lang="zh-CN" altLang="en-US" sz="3200" dirty="0">
                <a:solidFill>
                  <a:srgbClr val="FF0000"/>
                </a:solidFill>
              </a:rPr>
              <a:t>国家</a:t>
            </a:r>
            <a:r>
              <a:rPr lang="zh-CN" altLang="en-US" sz="3200" dirty="0" smtClean="0">
                <a:solidFill>
                  <a:srgbClr val="FF0000"/>
                </a:solidFill>
              </a:rPr>
              <a:t>战略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endParaRPr lang="en-US" altLang="zh-CN" sz="3200" dirty="0"/>
          </a:p>
          <a:p>
            <a:r>
              <a:rPr lang="zh-CN" altLang="en-US" sz="3200" dirty="0" smtClean="0"/>
              <a:t>人工智能迎来了</a:t>
            </a:r>
            <a:r>
              <a:rPr lang="zh-CN" altLang="en-US" sz="3200" dirty="0" smtClean="0">
                <a:solidFill>
                  <a:srgbClr val="FF0000"/>
                </a:solidFill>
              </a:rPr>
              <a:t>最好的历史机遇</a:t>
            </a:r>
            <a:endParaRPr lang="en-US" altLang="zh-CN" sz="3200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3512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AI</a:t>
            </a:r>
            <a:r>
              <a:rPr lang="zh-CN" altLang="en-US" b="1" dirty="0"/>
              <a:t>正迎来最好历史发展机遇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3200" dirty="0" smtClean="0"/>
              <a:t>2017.11.14</a:t>
            </a:r>
            <a:r>
              <a:rPr lang="zh-CN" altLang="en-US" sz="3200" dirty="0" smtClean="0"/>
              <a:t>，上海市推动新一代人工智能发展实施意见</a:t>
            </a:r>
            <a:endParaRPr lang="en-US" altLang="zh-CN" sz="3200" dirty="0"/>
          </a:p>
          <a:p>
            <a:pPr>
              <a:buFont typeface="Wingdings" panose="05000000000000000000" pitchFamily="2" charset="2"/>
              <a:buChar char="p"/>
            </a:pPr>
            <a:endParaRPr lang="en-US" altLang="zh-CN" sz="3200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dirty="0" smtClean="0"/>
              <a:t>2017.11.15</a:t>
            </a:r>
            <a:r>
              <a:rPr lang="zh-CN" altLang="en-US" sz="3200" dirty="0" smtClean="0"/>
              <a:t>，科技部召开新一代人工智能发展规划暨重大科技项目启动会</a:t>
            </a:r>
            <a:endParaRPr lang="en-US" altLang="zh-CN" sz="3200" dirty="0" smtClean="0"/>
          </a:p>
          <a:p>
            <a:pPr>
              <a:buFont typeface="Wingdings" panose="05000000000000000000" pitchFamily="2" charset="2"/>
              <a:buChar char="p"/>
            </a:pPr>
            <a:endParaRPr lang="en-US" altLang="zh-CN" sz="3200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dirty="0" smtClean="0"/>
              <a:t>2018.04.02</a:t>
            </a:r>
            <a:r>
              <a:rPr lang="zh-CN" altLang="en-US" sz="3200" dirty="0" smtClean="0"/>
              <a:t>，教育部关于印发</a:t>
            </a:r>
            <a:r>
              <a:rPr lang="en-US" altLang="zh-CN" sz="3200" dirty="0" smtClean="0"/>
              <a:t>《</a:t>
            </a:r>
            <a:r>
              <a:rPr lang="zh-CN" altLang="en-US" sz="3200" dirty="0" smtClean="0"/>
              <a:t>高等学校人工智能创新行动计划</a:t>
            </a:r>
            <a:r>
              <a:rPr lang="en-US" altLang="zh-CN" sz="3200" dirty="0" smtClean="0"/>
              <a:t>》</a:t>
            </a:r>
            <a:endParaRPr lang="zh-CN" altLang="en-US" sz="32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8038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Home work</a:t>
            </a:r>
            <a:endParaRPr lang="zh-CN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79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To write a short report on your personal interests in the field of AI. </a:t>
            </a:r>
            <a:endParaRPr lang="zh-CN" altLang="en-US" b="1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mtClean="0"/>
              <a:t>人工智能原理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54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755650" y="2060575"/>
            <a:ext cx="7772400" cy="2808288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4000" dirty="0" smtClean="0">
                <a:ea typeface="黑体" pitchFamily="49" charset="-122"/>
              </a:rPr>
              <a:t>   </a:t>
            </a:r>
            <a:r>
              <a:rPr lang="zh-CN" altLang="en-US" sz="4000" b="1" dirty="0" smtClean="0">
                <a:ea typeface="黑体" pitchFamily="49" charset="-122"/>
              </a:rPr>
              <a:t>我们只能向前看到很短的距离，但是我们能够看到仍然有很多事情要做。</a:t>
            </a:r>
          </a:p>
          <a:p>
            <a:pPr>
              <a:buFontTx/>
              <a:buNone/>
            </a:pPr>
            <a:r>
              <a:rPr lang="en-US" altLang="zh-CN" sz="4000" dirty="0" smtClean="0">
                <a:ea typeface="黑体" pitchFamily="49" charset="-122"/>
              </a:rPr>
              <a:t>					</a:t>
            </a:r>
            <a:r>
              <a:rPr lang="en-US" altLang="zh-CN" sz="4000" b="1" dirty="0" smtClean="0">
                <a:ea typeface="黑体" pitchFamily="49" charset="-122"/>
              </a:rPr>
              <a:t>Alan Turing</a:t>
            </a:r>
          </a:p>
        </p:txBody>
      </p:sp>
      <p:sp>
        <p:nvSpPr>
          <p:cNvPr id="51202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D9AC3845-1A79-4E54-9DF1-23A36B44B11B}" type="slidenum">
              <a:rPr lang="en-US" altLang="ko-KR"/>
              <a:pPr/>
              <a:t>55</a:t>
            </a:fld>
            <a:endParaRPr lang="en-US" altLang="ko-KR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dirty="0" smtClean="0"/>
              <a:t>人工智能原理</a:t>
            </a:r>
            <a:endParaRPr lang="en-US" altLang="zh-CN" dirty="0"/>
          </a:p>
        </p:txBody>
      </p:sp>
      <p:sp>
        <p:nvSpPr>
          <p:cNvPr id="5" name="灯片编号占位符 4"/>
          <p:cNvSpPr txBox="1">
            <a:spLocks/>
          </p:cNvSpPr>
          <p:nvPr/>
        </p:nvSpPr>
        <p:spPr bwMode="auto">
          <a:xfrm>
            <a:off x="7848600" y="6413500"/>
            <a:ext cx="10080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Tx/>
              <a:buNone/>
              <a:defRPr kumimoji="1" sz="12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fld id="{26714DBF-E897-473F-B4DA-AAD750B6E787}" type="slidenum">
              <a:rPr lang="en-US" altLang="zh-CN" smtClean="0"/>
              <a:pPr/>
              <a:t>55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8400" y="2743200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 smtClean="0"/>
              <a:t>Thank you</a:t>
            </a:r>
            <a:endParaRPr lang="zh-CN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37802956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400" y="1371600"/>
            <a:ext cx="7543800" cy="47005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defRPr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lvl="1">
              <a:lnSpc>
                <a:spcPct val="120000"/>
              </a:lnSpc>
              <a:buClr>
                <a:srgbClr val="FF0000"/>
              </a:buClr>
              <a:defRPr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Agents</a:t>
            </a:r>
          </a:p>
          <a:p>
            <a:pPr marL="457200" indent="-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Problem-solving</a:t>
            </a:r>
          </a:p>
          <a:p>
            <a:pPr marL="457200" indent="-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Knowledge, Reasoning, and Planning</a:t>
            </a:r>
          </a:p>
          <a:p>
            <a:pPr marL="457200" indent="-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 knowledge and reasoning</a:t>
            </a:r>
          </a:p>
          <a:p>
            <a:pPr marL="457200" indent="-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Communicating, perceiving, and acting</a:t>
            </a:r>
          </a:p>
          <a:p>
            <a:pPr marL="457200" indent="-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335157" y="390939"/>
            <a:ext cx="7772400" cy="8636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altLang="zh-CN" sz="4000" b="1" i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49" charset="-122"/>
                <a:cs typeface="+mj-cs"/>
              </a:rPr>
              <a:t>Contents of the textbook</a:t>
            </a:r>
            <a:endParaRPr lang="zh-CN" altLang="en-US" sz="4000" b="1" i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黑体" pitchFamily="49" charset="-122"/>
              <a:cs typeface="+mj-cs"/>
            </a:endParaRP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mtClean="0"/>
              <a:t>人工智能原理</a:t>
            </a:r>
            <a:endParaRPr lang="en-US" altLang="zh-CN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7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74638"/>
            <a:ext cx="7772400" cy="1173162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Basic information about course(2)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990600"/>
            <a:ext cx="8229600" cy="4525963"/>
          </a:xfrm>
        </p:spPr>
        <p:txBody>
          <a:bodyPr/>
          <a:lstStyle/>
          <a:p>
            <a:pPr marL="457200" lvl="1" indent="0" eaLnBrk="1" hangingPunct="1">
              <a:lnSpc>
                <a:spcPct val="100000"/>
              </a:lnSpc>
              <a:buNone/>
            </a:pPr>
            <a:endParaRPr lang="en-US" altLang="zh-CN" sz="1800" dirty="0" smtClean="0"/>
          </a:p>
          <a:p>
            <a:pPr eaLnBrk="1" hangingPunct="1">
              <a:spcBef>
                <a:spcPts val="1200"/>
              </a:spcBef>
            </a:pPr>
            <a:r>
              <a:rPr lang="en-US" altLang="zh-CN" sz="2800" b="1" dirty="0" smtClean="0"/>
              <a:t>Grading: Class Attendance (10%) , Assignment +Class Participation+ Project (40%),  Final Test (50%) </a:t>
            </a:r>
          </a:p>
          <a:p>
            <a:pPr eaLnBrk="1" hangingPunct="1">
              <a:buFontTx/>
              <a:buNone/>
            </a:pPr>
            <a:endParaRPr lang="en-US" altLang="zh-CN" sz="2800" b="1" dirty="0" smtClean="0"/>
          </a:p>
          <a:p>
            <a:pPr eaLnBrk="1" hangingPunct="1"/>
            <a:r>
              <a:rPr lang="en-US" altLang="zh-CN" sz="2800" b="1" dirty="0" smtClean="0"/>
              <a:t>Class participation includes participation in both lectures and tutorials ( asking and answering questions, presenting solutions to tutorial questions and project). </a:t>
            </a:r>
          </a:p>
          <a:p>
            <a:pPr eaLnBrk="1" hangingPunct="1"/>
            <a:endParaRPr lang="en-US" altLang="zh-CN" sz="2800" b="1" dirty="0" smtClean="0"/>
          </a:p>
          <a:p>
            <a:r>
              <a:rPr lang="en-US" altLang="zh-CN" sz="2800" b="1" dirty="0" smtClean="0"/>
              <a:t>Credit: 2 units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mtClean="0"/>
              <a:t>人工智能原理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381000"/>
            <a:ext cx="8974137" cy="673100"/>
          </a:xfrm>
        </p:spPr>
        <p:txBody>
          <a:bodyPr/>
          <a:lstStyle/>
          <a:p>
            <a:r>
              <a:rPr lang="en-US" altLang="zh-CN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Prerequisites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331788" y="1049338"/>
            <a:ext cx="8504237" cy="4970462"/>
          </a:xfrm>
        </p:spPr>
        <p:txBody>
          <a:bodyPr/>
          <a:lstStyle/>
          <a:p>
            <a:endParaRPr lang="en-US" altLang="zh-CN" dirty="0" smtClean="0"/>
          </a:p>
          <a:p>
            <a:r>
              <a:rPr lang="en-US" altLang="zh-CN" b="1" dirty="0" smtClean="0"/>
              <a:t>Comfortable </a:t>
            </a:r>
            <a:r>
              <a:rPr lang="en-US" altLang="zh-CN" b="1" dirty="0" smtClean="0">
                <a:solidFill>
                  <a:srgbClr val="FF0000"/>
                </a:solidFill>
              </a:rPr>
              <a:t>programming</a:t>
            </a:r>
            <a:r>
              <a:rPr lang="en-US" altLang="zh-CN" b="1" dirty="0" smtClean="0"/>
              <a:t> in language such as C (or C++)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Python 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 Java or </a:t>
            </a:r>
            <a:r>
              <a:rPr lang="en-US" altLang="zh-CN" b="1" dirty="0" err="1" smtClean="0"/>
              <a:t>Matlab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r>
              <a:rPr lang="en-US" altLang="zh-CN" b="1" dirty="0" smtClean="0"/>
              <a:t>Some knowledge of </a:t>
            </a:r>
            <a:r>
              <a:rPr lang="en-US" altLang="zh-CN" b="1" dirty="0" smtClean="0">
                <a:solidFill>
                  <a:srgbClr val="FF0000"/>
                </a:solidFill>
              </a:rPr>
              <a:t>algorithmic concepts </a:t>
            </a:r>
            <a:r>
              <a:rPr lang="en-US" altLang="zh-CN" b="1" dirty="0" smtClean="0"/>
              <a:t>such as running times of algorithms; having some rough idea of what NP-hard means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mtClean="0"/>
              <a:t>人工智能原理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457200"/>
            <a:ext cx="8974138" cy="673100"/>
          </a:xfrm>
        </p:spPr>
        <p:txBody>
          <a:bodyPr/>
          <a:lstStyle/>
          <a:p>
            <a:r>
              <a:rPr lang="en-US" altLang="zh-CN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Prerequisites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31788" y="1049338"/>
            <a:ext cx="8504237" cy="4970462"/>
          </a:xfrm>
        </p:spPr>
        <p:txBody>
          <a:bodyPr/>
          <a:lstStyle/>
          <a:p>
            <a:endParaRPr lang="en-US" altLang="zh-CN" dirty="0" smtClean="0"/>
          </a:p>
          <a:p>
            <a:r>
              <a:rPr lang="en-US" altLang="zh-CN" b="1" dirty="0" smtClean="0"/>
              <a:t>Some familiarity with </a:t>
            </a:r>
            <a:r>
              <a:rPr lang="en-US" altLang="zh-CN" b="1" dirty="0" smtClean="0">
                <a:solidFill>
                  <a:srgbClr val="FF0000"/>
                </a:solidFill>
              </a:rPr>
              <a:t>probability</a:t>
            </a:r>
            <a:r>
              <a:rPr lang="en-US" altLang="zh-CN" b="1" dirty="0" smtClean="0"/>
              <a:t> (we will go over this from the beginning but we will cover the basics only briefly)</a:t>
            </a:r>
          </a:p>
          <a:p>
            <a:endParaRPr lang="en-US" altLang="zh-CN" b="1" dirty="0" smtClean="0"/>
          </a:p>
          <a:p>
            <a:r>
              <a:rPr lang="en-US" altLang="zh-CN" b="1" dirty="0" smtClean="0"/>
              <a:t>Not scared of </a:t>
            </a:r>
            <a:r>
              <a:rPr lang="en-US" altLang="zh-CN" b="1" dirty="0" smtClean="0">
                <a:solidFill>
                  <a:schemeClr val="accent2"/>
                </a:solidFill>
              </a:rPr>
              <a:t>mathematics</a:t>
            </a:r>
            <a:r>
              <a:rPr lang="en-US" altLang="zh-CN" b="1" dirty="0" smtClean="0"/>
              <a:t>, some background in </a:t>
            </a:r>
            <a:r>
              <a:rPr lang="en-US" altLang="zh-CN" b="1" dirty="0" smtClean="0">
                <a:solidFill>
                  <a:srgbClr val="FF0000"/>
                </a:solidFill>
              </a:rPr>
              <a:t>discrete mathematics</a:t>
            </a:r>
            <a:r>
              <a:rPr lang="en-US" altLang="zh-CN" b="1" dirty="0" smtClean="0"/>
              <a:t>, able to do simple mathematical proofs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mtClean="0"/>
              <a:t>人工智能原理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848600" y="6413500"/>
            <a:ext cx="1008063" cy="215900"/>
          </a:xfrm>
        </p:spPr>
        <p:txBody>
          <a:bodyPr/>
          <a:lstStyle/>
          <a:p>
            <a:fld id="{26714DBF-E897-473F-B4DA-AAD750B6E787}" type="slidenum">
              <a:rPr lang="en-US" altLang="zh-CN" smtClean="0"/>
              <a:pPr/>
              <a:t>9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4800" y="6381750"/>
            <a:ext cx="2438400" cy="476250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上海市精品课程</a:t>
            </a:r>
            <a:endParaRPr lang="en-US" altLang="zh-CN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黑体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00">
            <a:alpha val="35001"/>
          </a:srgbClr>
        </a:solidFill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00">
            <a:alpha val="35001"/>
          </a:srgbClr>
        </a:solidFill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9546</TotalTime>
  <Words>3550</Words>
  <Application>Microsoft Office PowerPoint</Application>
  <PresentationFormat>全屏显示(4:3)</PresentationFormat>
  <Paragraphs>613</Paragraphs>
  <Slides>56</Slides>
  <Notes>31</Notes>
  <HiddenSlides>1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8" baseType="lpstr">
      <vt:lpstr>Adobe Gothic Std B</vt:lpstr>
      <vt:lpstr>Arial Unicode MS</vt:lpstr>
      <vt:lpstr>Malgun Gothic Semilight</vt:lpstr>
      <vt:lpstr>仿宋_GB2312</vt:lpstr>
      <vt:lpstr>黑体</vt:lpstr>
      <vt:lpstr>华文仿宋</vt:lpstr>
      <vt:lpstr>华文行楷</vt:lpstr>
      <vt:lpstr>楷体</vt:lpstr>
      <vt:lpstr>楷体_GB2312</vt:lpstr>
      <vt:lpstr>宋体</vt:lpstr>
      <vt:lpstr>幼圆</vt:lpstr>
      <vt:lpstr>Arial</vt:lpstr>
      <vt:lpstr>Berlin Sans FB</vt:lpstr>
      <vt:lpstr>Calibri</vt:lpstr>
      <vt:lpstr>Courier New</vt:lpstr>
      <vt:lpstr>Monotype Corsiva</vt:lpstr>
      <vt:lpstr>Tahoma</vt:lpstr>
      <vt:lpstr>Times New Roman</vt:lpstr>
      <vt:lpstr>Verdana</vt:lpstr>
      <vt:lpstr>Wingdings</vt:lpstr>
      <vt:lpstr>Wingdings 2</vt:lpstr>
      <vt:lpstr>1_自定义设计方案</vt:lpstr>
      <vt:lpstr>PowerPoint 演示文稿</vt:lpstr>
      <vt:lpstr>                   Outline</vt:lpstr>
      <vt:lpstr>Artificial Intelligence—AI</vt:lpstr>
      <vt:lpstr>Basic information about course (1)</vt:lpstr>
      <vt:lpstr>Authors </vt:lpstr>
      <vt:lpstr>PowerPoint 演示文稿</vt:lpstr>
      <vt:lpstr>Basic information about course(2)</vt:lpstr>
      <vt:lpstr>Prerequisites</vt:lpstr>
      <vt:lpstr>Prerequisites</vt:lpstr>
      <vt:lpstr>Course overview</vt:lpstr>
      <vt:lpstr>                   Outline</vt:lpstr>
      <vt:lpstr>Why study AI?——大背景</vt:lpstr>
      <vt:lpstr>Why study AI?——大背景</vt:lpstr>
      <vt:lpstr>Why study AI?——日常工作生活</vt:lpstr>
      <vt:lpstr>第一次人机大战</vt:lpstr>
      <vt:lpstr>第二次人机大战</vt:lpstr>
      <vt:lpstr>第三次人机大战</vt:lpstr>
      <vt:lpstr>                   Outline</vt:lpstr>
      <vt:lpstr>What is AI? </vt:lpstr>
      <vt:lpstr>人的智能</vt:lpstr>
      <vt:lpstr>What is AI?</vt:lpstr>
      <vt:lpstr>Thinking humanly:cognitive modeling</vt:lpstr>
      <vt:lpstr>Thinking rationally: "laws of thought"</vt:lpstr>
      <vt:lpstr>Acting humanly: Turing Test</vt:lpstr>
      <vt:lpstr>Acting rationally:  —rational agent approach</vt:lpstr>
      <vt:lpstr>Rational agents</vt:lpstr>
      <vt:lpstr>Argument on AI—三大学派</vt:lpstr>
      <vt:lpstr>PowerPoint 演示文稿</vt:lpstr>
      <vt:lpstr>PowerPoint 演示文稿</vt:lpstr>
      <vt:lpstr>PowerPoint 演示文稿</vt:lpstr>
      <vt:lpstr>                   Outline</vt:lpstr>
      <vt:lpstr>AI prehistory</vt:lpstr>
      <vt:lpstr>AI prehistory</vt:lpstr>
      <vt:lpstr>Abridged history of AI</vt:lpstr>
      <vt:lpstr>Abridged history of AI</vt:lpstr>
      <vt:lpstr>人工智能之科学家</vt:lpstr>
      <vt:lpstr>AI发展三起三落（一周期/15年）</vt:lpstr>
      <vt:lpstr>                   Outline</vt:lpstr>
      <vt:lpstr>State of the Art</vt:lpstr>
      <vt:lpstr>Computer Sci. and Brain Sci.</vt:lpstr>
      <vt:lpstr>围棋大战</vt:lpstr>
      <vt:lpstr>德州扑克大赛</vt:lpstr>
      <vt:lpstr>图像分类</vt:lpstr>
      <vt:lpstr>人脸识别</vt:lpstr>
      <vt:lpstr>语音识别</vt:lpstr>
      <vt:lpstr>PowerPoint 演示文稿</vt:lpstr>
      <vt:lpstr>PowerPoint 演示文稿</vt:lpstr>
      <vt:lpstr>AI发展的必要条件</vt:lpstr>
      <vt:lpstr>Big Data—大数据</vt:lpstr>
      <vt:lpstr>Cloud Computing—云计算</vt:lpstr>
      <vt:lpstr>Deep Learning—深度学习算法</vt:lpstr>
      <vt:lpstr>AI正迎来最好历史发展机遇</vt:lpstr>
      <vt:lpstr>AI正迎来最好历史发展机遇</vt:lpstr>
      <vt:lpstr>Home work</vt:lpstr>
      <vt:lpstr>PowerPoint 演示文稿</vt:lpstr>
      <vt:lpstr>PowerPoint 演示文稿</vt:lpstr>
    </vt:vector>
  </TitlesOfParts>
  <Company>NUS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I</dc:title>
  <dc:creator>Liqing Zhang</dc:creator>
  <cp:lastModifiedBy>dqmiao</cp:lastModifiedBy>
  <cp:revision>300</cp:revision>
  <dcterms:created xsi:type="dcterms:W3CDTF">2003-12-17T02:04:52Z</dcterms:created>
  <dcterms:modified xsi:type="dcterms:W3CDTF">2019-08-22T02:47:30Z</dcterms:modified>
</cp:coreProperties>
</file>